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3BD194-6964-4D40-90D9-FD8D37FFEA56}">
  <a:tblStyle styleId="{0F3BD194-6964-4D40-90D9-FD8D37FFEA5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oboto-regular.fntdata"/><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Roboto-italic.fntdata"/><Relationship Id="rId21" Type="http://schemas.openxmlformats.org/officeDocument/2006/relationships/slide" Target="slides/slide15.xml"/><Relationship Id="rId43" Type="http://schemas.openxmlformats.org/officeDocument/2006/relationships/font" Target="fonts/Robo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3390/cells12222624" TargetMode="External"/><Relationship Id="rId3" Type="http://schemas.openxmlformats.org/officeDocument/2006/relationships/hyperlink" Target="https://doi.org/10.1126/sciimmunol.aau7148"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3390/cells12222624" TargetMode="External"/><Relationship Id="rId3" Type="http://schemas.openxmlformats.org/officeDocument/2006/relationships/hyperlink" Target="https://doi.org/10.1126/sciimmunol.aau7148"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ef9379b67_9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ef9379b67_9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ef9379b67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ef9379b67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ef9379b67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ef9379b67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ef9379b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ef9379b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ef9379b67_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ef9379b67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cddb41a95c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cddb41a95c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ef9379b67_9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ef9379b67_9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cddb41a95c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cddb41a95c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d5c94864e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d5c94864e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d5c94864e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d5c94864e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ef9379b67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6ef9379b67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12121"/>
                </a:solidFill>
                <a:highlight>
                  <a:srgbClr val="FFFFFF"/>
                </a:highlight>
                <a:latin typeface="Roboto"/>
                <a:ea typeface="Roboto"/>
                <a:cs typeface="Roboto"/>
                <a:sym typeface="Roboto"/>
              </a:rPr>
              <a:t>Bosveld, C. J., Guth, C., Limjunyawong, N., &amp; Pundir, P. (2023). Emerging Role of the Mast Cell-Microbiota Crosstalk in Cutaneous Homeostasis and Immunity. </a:t>
            </a:r>
            <a:r>
              <a:rPr i="1" lang="en" sz="1300">
                <a:solidFill>
                  <a:srgbClr val="212121"/>
                </a:solidFill>
                <a:highlight>
                  <a:srgbClr val="FFFFFF"/>
                </a:highlight>
                <a:latin typeface="Roboto"/>
                <a:ea typeface="Roboto"/>
                <a:cs typeface="Roboto"/>
                <a:sym typeface="Roboto"/>
              </a:rPr>
              <a:t>Cells</a:t>
            </a:r>
            <a:r>
              <a:rPr lang="en" sz="1300">
                <a:solidFill>
                  <a:srgbClr val="212121"/>
                </a:solidFill>
                <a:highlight>
                  <a:srgbClr val="FFFFFF"/>
                </a:highlight>
                <a:latin typeface="Roboto"/>
                <a:ea typeface="Roboto"/>
                <a:cs typeface="Roboto"/>
                <a:sym typeface="Roboto"/>
              </a:rPr>
              <a:t>, </a:t>
            </a:r>
            <a:r>
              <a:rPr i="1" lang="en" sz="1300">
                <a:solidFill>
                  <a:srgbClr val="212121"/>
                </a:solidFill>
                <a:highlight>
                  <a:srgbClr val="FFFFFF"/>
                </a:highlight>
                <a:latin typeface="Roboto"/>
                <a:ea typeface="Roboto"/>
                <a:cs typeface="Roboto"/>
                <a:sym typeface="Roboto"/>
              </a:rPr>
              <a:t>12</a:t>
            </a:r>
            <a:r>
              <a:rPr lang="en" sz="1300">
                <a:solidFill>
                  <a:srgbClr val="212121"/>
                </a:solidFill>
                <a:highlight>
                  <a:srgbClr val="FFFFFF"/>
                </a:highlight>
                <a:latin typeface="Roboto"/>
                <a:ea typeface="Roboto"/>
                <a:cs typeface="Roboto"/>
                <a:sym typeface="Roboto"/>
              </a:rPr>
              <a:t>(22), 2624. </a:t>
            </a:r>
            <a:r>
              <a:rPr lang="en" sz="1300" u="sng">
                <a:solidFill>
                  <a:schemeClr val="hlink"/>
                </a:solidFill>
                <a:highlight>
                  <a:srgbClr val="FFFFFF"/>
                </a:highlight>
                <a:latin typeface="Roboto"/>
                <a:ea typeface="Roboto"/>
                <a:cs typeface="Roboto"/>
                <a:sym typeface="Roboto"/>
                <a:hlinkClick r:id="rId2"/>
              </a:rPr>
              <a:t>https://doi.org/10.3390/cells12222624</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Drissen, R., Thongjuea, S., Theilgaard-Mönch, K., &amp; Nerlov, C. (2019). Identification of two distinct pathways of human myelopoiesis. </a:t>
            </a:r>
            <a:r>
              <a:rPr i="1" lang="en" sz="1200">
                <a:solidFill>
                  <a:srgbClr val="212121"/>
                </a:solidFill>
                <a:highlight>
                  <a:srgbClr val="FFFFFF"/>
                </a:highlight>
                <a:latin typeface="Roboto"/>
                <a:ea typeface="Roboto"/>
                <a:cs typeface="Roboto"/>
                <a:sym typeface="Roboto"/>
              </a:rPr>
              <a:t>Science immunology</a:t>
            </a:r>
            <a:r>
              <a:rPr lang="en" sz="1200">
                <a:solidFill>
                  <a:srgbClr val="212121"/>
                </a:solidFill>
                <a:highlight>
                  <a:srgbClr val="FFFFFF"/>
                </a:highlight>
                <a:latin typeface="Roboto"/>
                <a:ea typeface="Roboto"/>
                <a:cs typeface="Roboto"/>
                <a:sym typeface="Roboto"/>
              </a:rPr>
              <a:t>, </a:t>
            </a:r>
            <a:r>
              <a:rPr i="1" lang="en" sz="1200">
                <a:solidFill>
                  <a:srgbClr val="212121"/>
                </a:solidFill>
                <a:highlight>
                  <a:srgbClr val="FFFFFF"/>
                </a:highlight>
                <a:latin typeface="Roboto"/>
                <a:ea typeface="Roboto"/>
                <a:cs typeface="Roboto"/>
                <a:sym typeface="Roboto"/>
              </a:rPr>
              <a:t>4</a:t>
            </a:r>
            <a:r>
              <a:rPr lang="en" sz="1200">
                <a:solidFill>
                  <a:srgbClr val="212121"/>
                </a:solidFill>
                <a:highlight>
                  <a:srgbClr val="FFFFFF"/>
                </a:highlight>
                <a:latin typeface="Roboto"/>
                <a:ea typeface="Roboto"/>
                <a:cs typeface="Roboto"/>
                <a:sym typeface="Roboto"/>
              </a:rPr>
              <a:t>(35), eaau7148. </a:t>
            </a:r>
            <a:r>
              <a:rPr lang="en" sz="1200" u="sng">
                <a:solidFill>
                  <a:schemeClr val="hlink"/>
                </a:solidFill>
                <a:highlight>
                  <a:srgbClr val="FFFFFF"/>
                </a:highlight>
                <a:latin typeface="Roboto"/>
                <a:ea typeface="Roboto"/>
                <a:cs typeface="Roboto"/>
                <a:sym typeface="Roboto"/>
                <a:hlinkClick r:id="rId3"/>
              </a:rPr>
              <a:t>https://doi.org/10.1126/sciimmunol.aau7148</a:t>
            </a:r>
            <a:r>
              <a:rPr lang="en" sz="1200">
                <a:solidFill>
                  <a:srgbClr val="212121"/>
                </a:solidFill>
                <a:highlight>
                  <a:srgbClr val="FFFFFF"/>
                </a:highlight>
                <a:latin typeface="Roboto"/>
                <a:ea typeface="Roboto"/>
                <a:cs typeface="Roboto"/>
                <a:sym typeface="Roboto"/>
              </a:rPr>
              <a:t> (right)</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d5c94864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d5c94864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cd5c94864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cd5c94864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cd5c94864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cd5c94864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ef9379b67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ef9379b67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ef9379b67_8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ef9379b67_8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cd5c94864e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cd5c94864e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ef9379b67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ef9379b67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d5c94864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d5c94864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6ef9379b67_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6ef9379b67_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d5c94864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d5c94864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6ef9379b67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6ef9379b67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12121"/>
                </a:solidFill>
                <a:highlight>
                  <a:srgbClr val="FFFFFF"/>
                </a:highlight>
                <a:latin typeface="Roboto"/>
                <a:ea typeface="Roboto"/>
                <a:cs typeface="Roboto"/>
                <a:sym typeface="Roboto"/>
              </a:rPr>
              <a:t>Bosveld, C. J., Guth, C., Limjunyawong, N., &amp; Pundir, P. (2023). Emerging Role of the Mast Cell-Microbiota Crosstalk in Cutaneous Homeostasis and Immunity. </a:t>
            </a:r>
            <a:r>
              <a:rPr i="1" lang="en" sz="1300">
                <a:solidFill>
                  <a:srgbClr val="212121"/>
                </a:solidFill>
                <a:highlight>
                  <a:srgbClr val="FFFFFF"/>
                </a:highlight>
                <a:latin typeface="Roboto"/>
                <a:ea typeface="Roboto"/>
                <a:cs typeface="Roboto"/>
                <a:sym typeface="Roboto"/>
              </a:rPr>
              <a:t>Cells</a:t>
            </a:r>
            <a:r>
              <a:rPr lang="en" sz="1300">
                <a:solidFill>
                  <a:srgbClr val="212121"/>
                </a:solidFill>
                <a:highlight>
                  <a:srgbClr val="FFFFFF"/>
                </a:highlight>
                <a:latin typeface="Roboto"/>
                <a:ea typeface="Roboto"/>
                <a:cs typeface="Roboto"/>
                <a:sym typeface="Roboto"/>
              </a:rPr>
              <a:t>, </a:t>
            </a:r>
            <a:r>
              <a:rPr i="1" lang="en" sz="1300">
                <a:solidFill>
                  <a:srgbClr val="212121"/>
                </a:solidFill>
                <a:highlight>
                  <a:srgbClr val="FFFFFF"/>
                </a:highlight>
                <a:latin typeface="Roboto"/>
                <a:ea typeface="Roboto"/>
                <a:cs typeface="Roboto"/>
                <a:sym typeface="Roboto"/>
              </a:rPr>
              <a:t>12</a:t>
            </a:r>
            <a:r>
              <a:rPr lang="en" sz="1300">
                <a:solidFill>
                  <a:srgbClr val="212121"/>
                </a:solidFill>
                <a:highlight>
                  <a:srgbClr val="FFFFFF"/>
                </a:highlight>
                <a:latin typeface="Roboto"/>
                <a:ea typeface="Roboto"/>
                <a:cs typeface="Roboto"/>
                <a:sym typeface="Roboto"/>
              </a:rPr>
              <a:t>(22), 2624. </a:t>
            </a:r>
            <a:r>
              <a:rPr lang="en" sz="1300" u="sng">
                <a:solidFill>
                  <a:schemeClr val="hlink"/>
                </a:solidFill>
                <a:highlight>
                  <a:srgbClr val="FFFFFF"/>
                </a:highlight>
                <a:latin typeface="Roboto"/>
                <a:ea typeface="Roboto"/>
                <a:cs typeface="Roboto"/>
                <a:sym typeface="Roboto"/>
                <a:hlinkClick r:id="rId2"/>
              </a:rPr>
              <a:t>https://doi.org/10.3390/cells12222624</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Drissen, R., Thongjuea, S., Theilgaard-Mönch, K., &amp; Nerlov, C. (2019). Identification of two distinct pathways of human myelopoiesis. </a:t>
            </a:r>
            <a:r>
              <a:rPr i="1" lang="en" sz="1200">
                <a:solidFill>
                  <a:srgbClr val="212121"/>
                </a:solidFill>
                <a:highlight>
                  <a:srgbClr val="FFFFFF"/>
                </a:highlight>
                <a:latin typeface="Roboto"/>
                <a:ea typeface="Roboto"/>
                <a:cs typeface="Roboto"/>
                <a:sym typeface="Roboto"/>
              </a:rPr>
              <a:t>Science immunology</a:t>
            </a:r>
            <a:r>
              <a:rPr lang="en" sz="1200">
                <a:solidFill>
                  <a:srgbClr val="212121"/>
                </a:solidFill>
                <a:highlight>
                  <a:srgbClr val="FFFFFF"/>
                </a:highlight>
                <a:latin typeface="Roboto"/>
                <a:ea typeface="Roboto"/>
                <a:cs typeface="Roboto"/>
                <a:sym typeface="Roboto"/>
              </a:rPr>
              <a:t>, </a:t>
            </a:r>
            <a:r>
              <a:rPr i="1" lang="en" sz="1200">
                <a:solidFill>
                  <a:srgbClr val="212121"/>
                </a:solidFill>
                <a:highlight>
                  <a:srgbClr val="FFFFFF"/>
                </a:highlight>
                <a:latin typeface="Roboto"/>
                <a:ea typeface="Roboto"/>
                <a:cs typeface="Roboto"/>
                <a:sym typeface="Roboto"/>
              </a:rPr>
              <a:t>4</a:t>
            </a:r>
            <a:r>
              <a:rPr lang="en" sz="1200">
                <a:solidFill>
                  <a:srgbClr val="212121"/>
                </a:solidFill>
                <a:highlight>
                  <a:srgbClr val="FFFFFF"/>
                </a:highlight>
                <a:latin typeface="Roboto"/>
                <a:ea typeface="Roboto"/>
                <a:cs typeface="Roboto"/>
                <a:sym typeface="Roboto"/>
              </a:rPr>
              <a:t>(35), eaau7148. </a:t>
            </a:r>
            <a:r>
              <a:rPr lang="en" sz="1200" u="sng">
                <a:solidFill>
                  <a:schemeClr val="hlink"/>
                </a:solidFill>
                <a:highlight>
                  <a:srgbClr val="FFFFFF"/>
                </a:highlight>
                <a:latin typeface="Roboto"/>
                <a:ea typeface="Roboto"/>
                <a:cs typeface="Roboto"/>
                <a:sym typeface="Roboto"/>
                <a:hlinkClick r:id="rId3"/>
              </a:rPr>
              <a:t>https://doi.org/10.1126/sciimmunol.aau7148</a:t>
            </a:r>
            <a:r>
              <a:rPr lang="en" sz="1200">
                <a:solidFill>
                  <a:srgbClr val="212121"/>
                </a:solidFill>
                <a:highlight>
                  <a:srgbClr val="FFFFFF"/>
                </a:highlight>
                <a:latin typeface="Roboto"/>
                <a:ea typeface="Roboto"/>
                <a:cs typeface="Roboto"/>
                <a:sym typeface="Roboto"/>
              </a:rPr>
              <a:t> (right)</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3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d5c94864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d5c94864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ef9379b67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ef9379b67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ef9379b67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ef9379b67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out IL3,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Keep: MITF, KIT, </a:t>
            </a:r>
            <a:r>
              <a:rPr lang="en">
                <a:solidFill>
                  <a:schemeClr val="dk1"/>
                </a:solidFill>
              </a:rPr>
              <a:t>CD34, RUNX1, CDH7, DIDO1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ef9379b67_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ef9379b67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out IL3,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Keep: MITF, KIT, </a:t>
            </a:r>
            <a:r>
              <a:rPr lang="en">
                <a:solidFill>
                  <a:schemeClr val="dk1"/>
                </a:solidFill>
              </a:rPr>
              <a:t>CD34, RUNX1, CDH7, DIDO1</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cd5c94864e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cd5c94864e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ef9379b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ef9379b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e772e55e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6e772e55e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lnSpc>
                <a:spcPct val="115000"/>
              </a:lnSpc>
              <a:spcBef>
                <a:spcPts val="1200"/>
              </a:spcBef>
              <a:spcAft>
                <a:spcPts val="0"/>
              </a:spcAft>
              <a:buNone/>
            </a:pPr>
            <a:r>
              <a:rPr lang="en"/>
              <a:t>Hypothesis: Embryonic and definitive mast cells originating from distinct, lineage-specific progenitor popula- tions rely on different transcriptional programs to determine mast cell fate during development.</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1. What are the transcriptional programs that determine mast cell lineage fate in both embryonic and definitive development?</a:t>
            </a:r>
            <a:endParaRPr/>
          </a:p>
          <a:p>
            <a:pPr indent="0" lvl="0" marL="0" rtl="0" algn="l">
              <a:lnSpc>
                <a:spcPct val="115000"/>
              </a:lnSpc>
              <a:spcBef>
                <a:spcPts val="1200"/>
              </a:spcBef>
              <a:spcAft>
                <a:spcPts val="0"/>
              </a:spcAft>
              <a:buNone/>
            </a:pPr>
            <a:r>
              <a:rPr lang="en"/>
              <a:t>					</a:t>
            </a:r>
            <a:endParaRPr/>
          </a:p>
          <a:p>
            <a:pPr indent="-228600" lvl="0" marL="457200" rtl="0" algn="l">
              <a:lnSpc>
                <a:spcPct val="115000"/>
              </a:lnSpc>
              <a:spcBef>
                <a:spcPts val="1200"/>
              </a:spcBef>
              <a:spcAft>
                <a:spcPts val="0"/>
              </a:spcAft>
              <a:buClr>
                <a:schemeClr val="dk1"/>
              </a:buClr>
              <a:buSzPts val="1100"/>
              <a:buNone/>
            </a:pPr>
            <a:r>
              <a:rPr lang="en"/>
              <a:t>						 							</a:t>
            </a:r>
            <a:br>
              <a:rPr lang="en"/>
            </a:br>
            <a:r>
              <a:rPr lang="en"/>
              <a:t>(a)  Our group will identify Differentially Expressed Genes (DEGs) related to transcriptional control/cell fate between embryonic and definitive mast cells.</a:t>
            </a:r>
            <a:br>
              <a:rPr lang="en"/>
            </a:br>
            <a:r>
              <a:rPr lang="en"/>
              <a:t> 						</a:t>
            </a:r>
            <a:endParaRPr/>
          </a:p>
          <a:p>
            <a:pPr indent="-228600" lvl="0" marL="457200" rtl="0" algn="l">
              <a:lnSpc>
                <a:spcPct val="115000"/>
              </a:lnSpc>
              <a:spcBef>
                <a:spcPts val="0"/>
              </a:spcBef>
              <a:spcAft>
                <a:spcPts val="0"/>
              </a:spcAft>
              <a:buClr>
                <a:schemeClr val="dk1"/>
              </a:buClr>
              <a:buSzPts val="1100"/>
              <a:buNone/>
            </a:pPr>
            <a:r>
              <a:rPr lang="en"/>
              <a:t>						 							</a:t>
            </a:r>
            <a:br>
              <a:rPr lang="en"/>
            </a:br>
            <a:r>
              <a:rPr lang="en"/>
              <a:t>(b)  We will use these DEGs to perform Gene Set Enrichment Analysis to determine if there are functional differences between definitive and embryonic mast cells.</a:t>
            </a:r>
            <a:br>
              <a:rPr lang="en"/>
            </a:br>
            <a:r>
              <a:rPr lang="en"/>
              <a:t> 						</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2. What defines embryonic mast cell development from primitive myeloid hematopoietic stem cells?</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1200"/>
              </a:spcBef>
              <a:spcAft>
                <a:spcPts val="0"/>
              </a:spcAft>
              <a:buNone/>
            </a:pPr>
            <a:r>
              <a:rPr lang="en"/>
              <a:t>(a) We will perform pseudotime trajectory analysis using Monocole 3 to determine a differentiation trajec- tories for mast cell populations originating from primitive hematopoetic stem cells. </a:t>
            </a:r>
            <a:endParaRPr/>
          </a:p>
          <a:p>
            <a:pPr indent="0" lvl="0" marL="0" rtl="0" algn="l">
              <a:lnSpc>
                <a:spcPct val="115000"/>
              </a:lnSpc>
              <a:spcBef>
                <a:spcPts val="120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e772e55e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e772e55e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test the hypothesis (that whether mast cells came from different lineages), we need two datasets, one for embryonic and one for adult. Both are scRNA-seq collected by 10x Genomics using both 3’ and 5’ assays. Start with the embryonic cells dataset, these are human yolk sac data points collected from 4-9 postconception weeks, the original dataset contains hundred thousands data points from different hematopoietic cells with specific cellular subtypes. For us, we only want to analyze myeloid mast cells, thus we narrowed the sample down to a total number of 354. </a:t>
            </a:r>
            <a:r>
              <a:rPr lang="en" strike="sngStrike"/>
              <a:t>It contains 10 samples, with 126 females and 228 males sample. </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Similarly, the original human dataset is also huge. We narrowed it down to contain data points that are only relevant to mast cells. This gave us 2238 cells. Both datasets contains similar numbers of male and female donors. We then can move on to the analysis outlines that we prepare to pursue.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might have to address the issue of uneven distribution of the two datasets?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eb93d46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eb93d46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d5c94864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d5c94864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d5c94864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d5c94864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ef9379b67_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ef9379b67_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3688" l="26729" r="25750" t="0"/>
          <a:stretch/>
        </p:blipFill>
        <p:spPr>
          <a:xfrm>
            <a:off x="0" y="-130775"/>
            <a:ext cx="9144000" cy="5405050"/>
          </a:xfrm>
          <a:prstGeom prst="rect">
            <a:avLst/>
          </a:prstGeom>
          <a:noFill/>
          <a:ln>
            <a:noFill/>
          </a:ln>
        </p:spPr>
      </p:pic>
      <p:grpSp>
        <p:nvGrpSpPr>
          <p:cNvPr id="55" name="Google Shape;55;p13"/>
          <p:cNvGrpSpPr/>
          <p:nvPr/>
        </p:nvGrpSpPr>
        <p:grpSpPr>
          <a:xfrm>
            <a:off x="478875" y="764275"/>
            <a:ext cx="8186250" cy="1734200"/>
            <a:chOff x="-3734125" y="-1287250"/>
            <a:chExt cx="8186250" cy="1734200"/>
          </a:xfrm>
        </p:grpSpPr>
        <p:pic>
          <p:nvPicPr>
            <p:cNvPr id="56" name="Google Shape;56;p13"/>
            <p:cNvPicPr preferRelativeResize="0"/>
            <p:nvPr/>
          </p:nvPicPr>
          <p:blipFill>
            <a:blip r:embed="rId4">
              <a:alphaModFix/>
            </a:blip>
            <a:stretch>
              <a:fillRect/>
            </a:stretch>
          </p:blipFill>
          <p:spPr>
            <a:xfrm>
              <a:off x="-3734125" y="-1287250"/>
              <a:ext cx="8186250" cy="1734200"/>
            </a:xfrm>
            <a:prstGeom prst="rect">
              <a:avLst/>
            </a:prstGeom>
            <a:noFill/>
            <a:ln>
              <a:noFill/>
            </a:ln>
          </p:spPr>
        </p:pic>
        <p:pic>
          <p:nvPicPr>
            <p:cNvPr id="57" name="Google Shape;57;p13"/>
            <p:cNvPicPr preferRelativeResize="0"/>
            <p:nvPr/>
          </p:nvPicPr>
          <p:blipFill>
            <a:blip r:embed="rId4">
              <a:alphaModFix/>
            </a:blip>
            <a:stretch>
              <a:fillRect/>
            </a:stretch>
          </p:blipFill>
          <p:spPr>
            <a:xfrm>
              <a:off x="-3734125" y="-1287250"/>
              <a:ext cx="8186250" cy="1734200"/>
            </a:xfrm>
            <a:prstGeom prst="rect">
              <a:avLst/>
            </a:prstGeom>
            <a:noFill/>
            <a:ln>
              <a:noFill/>
            </a:ln>
          </p:spPr>
        </p:pic>
      </p:grpSp>
      <p:sp>
        <p:nvSpPr>
          <p:cNvPr id="58" name="Google Shape;58;p13"/>
          <p:cNvSpPr txBox="1"/>
          <p:nvPr/>
        </p:nvSpPr>
        <p:spPr>
          <a:xfrm>
            <a:off x="238433" y="605075"/>
            <a:ext cx="8520600" cy="20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rPr>
              <a:t>Exploring Myeloid Stem Cell Differentiation Pathways</a:t>
            </a:r>
            <a:endParaRPr sz="4500">
              <a:solidFill>
                <a:srgbClr val="FFFFFF"/>
              </a:solidFill>
            </a:endParaRPr>
          </a:p>
        </p:txBody>
      </p:sp>
      <p:sp>
        <p:nvSpPr>
          <p:cNvPr id="59" name="Google Shape;59;p13"/>
          <p:cNvSpPr txBox="1"/>
          <p:nvPr/>
        </p:nvSpPr>
        <p:spPr>
          <a:xfrm>
            <a:off x="311700" y="3447200"/>
            <a:ext cx="8520600" cy="89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2500">
                <a:solidFill>
                  <a:srgbClr val="F3F3F3"/>
                </a:solidFill>
              </a:rPr>
              <a:t>Ashley, Chase, Christian, Mariana, Paula</a:t>
            </a:r>
            <a:endParaRPr i="1" sz="2500">
              <a:solidFill>
                <a:srgbClr val="F3F3F3"/>
              </a:solidFill>
            </a:endParaRPr>
          </a:p>
          <a:p>
            <a:pPr indent="0" lvl="0" marL="0" rtl="0" algn="r">
              <a:spcBef>
                <a:spcPts val="0"/>
              </a:spcBef>
              <a:spcAft>
                <a:spcPts val="0"/>
              </a:spcAft>
              <a:buNone/>
            </a:pPr>
            <a:r>
              <a:rPr i="1" lang="en" sz="2500">
                <a:solidFill>
                  <a:srgbClr val="F3F3F3"/>
                </a:solidFill>
              </a:rPr>
              <a:t>Group 11</a:t>
            </a:r>
            <a:endParaRPr i="1" sz="250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3">
            <a:alphaModFix/>
          </a:blip>
          <a:srcRect b="-3145" l="0" r="48178" t="0"/>
          <a:stretch/>
        </p:blipFill>
        <p:spPr>
          <a:xfrm>
            <a:off x="33774" y="851550"/>
            <a:ext cx="4691548" cy="3312850"/>
          </a:xfrm>
          <a:prstGeom prst="rect">
            <a:avLst/>
          </a:prstGeom>
          <a:noFill/>
          <a:ln>
            <a:noFill/>
          </a:ln>
        </p:spPr>
      </p:pic>
      <p:sp>
        <p:nvSpPr>
          <p:cNvPr id="131" name="Google Shape;131;p22"/>
          <p:cNvSpPr txBox="1"/>
          <p:nvPr>
            <p:ph type="title"/>
          </p:nvPr>
        </p:nvSpPr>
        <p:spPr>
          <a:xfrm>
            <a:off x="121200"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Pre-processing</a:t>
            </a:r>
            <a:endParaRPr b="1" sz="3020"/>
          </a:p>
        </p:txBody>
      </p:sp>
      <p:pic>
        <p:nvPicPr>
          <p:cNvPr id="132" name="Google Shape;132;p22"/>
          <p:cNvPicPr preferRelativeResize="0"/>
          <p:nvPr/>
        </p:nvPicPr>
        <p:blipFill rotWithShape="1">
          <a:blip r:embed="rId3">
            <a:alphaModFix/>
          </a:blip>
          <a:srcRect b="-7725" l="48681" r="-502" t="-2008"/>
          <a:stretch/>
        </p:blipFill>
        <p:spPr>
          <a:xfrm>
            <a:off x="4400550" y="888725"/>
            <a:ext cx="4691548" cy="3524250"/>
          </a:xfrm>
          <a:prstGeom prst="rect">
            <a:avLst/>
          </a:prstGeom>
          <a:noFill/>
          <a:ln>
            <a:noFill/>
          </a:ln>
        </p:spPr>
      </p:pic>
      <p:sp>
        <p:nvSpPr>
          <p:cNvPr id="133" name="Google Shape;133;p22"/>
          <p:cNvSpPr txBox="1"/>
          <p:nvPr/>
        </p:nvSpPr>
        <p:spPr>
          <a:xfrm>
            <a:off x="172375" y="4488250"/>
            <a:ext cx="499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&lt;2~ % Mitochondrial reads &amp; &lt;7000 Counts.</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87900" y="12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Normalization, Integration, and Clustering..</a:t>
            </a:r>
            <a:endParaRPr/>
          </a:p>
        </p:txBody>
      </p:sp>
      <p:pic>
        <p:nvPicPr>
          <p:cNvPr id="139" name="Google Shape;139;p23"/>
          <p:cNvPicPr preferRelativeResize="0"/>
          <p:nvPr/>
        </p:nvPicPr>
        <p:blipFill rotWithShape="1">
          <a:blip r:embed="rId3">
            <a:alphaModFix/>
          </a:blip>
          <a:srcRect b="0" l="0" r="42495" t="0"/>
          <a:stretch/>
        </p:blipFill>
        <p:spPr>
          <a:xfrm>
            <a:off x="0" y="894750"/>
            <a:ext cx="4382376" cy="4286851"/>
          </a:xfrm>
          <a:prstGeom prst="rect">
            <a:avLst/>
          </a:prstGeom>
          <a:noFill/>
          <a:ln>
            <a:noFill/>
          </a:ln>
        </p:spPr>
      </p:pic>
      <p:sp>
        <p:nvSpPr>
          <p:cNvPr id="140" name="Google Shape;140;p23"/>
          <p:cNvSpPr txBox="1"/>
          <p:nvPr/>
        </p:nvSpPr>
        <p:spPr>
          <a:xfrm>
            <a:off x="4908900" y="1316425"/>
            <a:ext cx="4179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Iterated through several ways of integration…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We probably could have done our whole project on this step alone for these datasets</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87900" y="12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Clustering </a:t>
            </a:r>
            <a:endParaRPr/>
          </a:p>
        </p:txBody>
      </p:sp>
      <p:pic>
        <p:nvPicPr>
          <p:cNvPr id="146" name="Google Shape;146;p24"/>
          <p:cNvPicPr preferRelativeResize="0"/>
          <p:nvPr/>
        </p:nvPicPr>
        <p:blipFill rotWithShape="1">
          <a:blip r:embed="rId3">
            <a:alphaModFix/>
          </a:blip>
          <a:srcRect b="0" l="0" r="42495" t="0"/>
          <a:stretch/>
        </p:blipFill>
        <p:spPr>
          <a:xfrm>
            <a:off x="76200" y="818550"/>
            <a:ext cx="4382376" cy="4286851"/>
          </a:xfrm>
          <a:prstGeom prst="rect">
            <a:avLst/>
          </a:prstGeom>
          <a:noFill/>
          <a:ln>
            <a:noFill/>
          </a:ln>
        </p:spPr>
      </p:pic>
      <p:pic>
        <p:nvPicPr>
          <p:cNvPr id="147" name="Google Shape;147;p24"/>
          <p:cNvPicPr preferRelativeResize="0"/>
          <p:nvPr/>
        </p:nvPicPr>
        <p:blipFill rotWithShape="1">
          <a:blip r:embed="rId3">
            <a:alphaModFix/>
          </a:blip>
          <a:srcRect b="0" l="56443" r="-560" t="0"/>
          <a:stretch/>
        </p:blipFill>
        <p:spPr>
          <a:xfrm>
            <a:off x="4772024" y="818550"/>
            <a:ext cx="3362324" cy="4286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5"/>
          <p:cNvPicPr preferRelativeResize="0"/>
          <p:nvPr/>
        </p:nvPicPr>
        <p:blipFill>
          <a:blip r:embed="rId3">
            <a:alphaModFix/>
          </a:blip>
          <a:stretch>
            <a:fillRect/>
          </a:stretch>
        </p:blipFill>
        <p:spPr>
          <a:xfrm>
            <a:off x="47625" y="1484400"/>
            <a:ext cx="3952850" cy="3210799"/>
          </a:xfrm>
          <a:prstGeom prst="rect">
            <a:avLst/>
          </a:prstGeom>
          <a:noFill/>
          <a:ln>
            <a:noFill/>
          </a:ln>
        </p:spPr>
      </p:pic>
      <p:sp>
        <p:nvSpPr>
          <p:cNvPr id="153" name="Google Shape;153;p25"/>
          <p:cNvSpPr txBox="1"/>
          <p:nvPr>
            <p:ph type="title"/>
          </p:nvPr>
        </p:nvSpPr>
        <p:spPr>
          <a:xfrm>
            <a:off x="690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Clustering</a:t>
            </a:r>
            <a:endParaRPr b="1" sz="302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6"/>
          <p:cNvPicPr preferRelativeResize="0"/>
          <p:nvPr/>
        </p:nvPicPr>
        <p:blipFill>
          <a:blip r:embed="rId3">
            <a:alphaModFix/>
          </a:blip>
          <a:stretch>
            <a:fillRect/>
          </a:stretch>
        </p:blipFill>
        <p:spPr>
          <a:xfrm>
            <a:off x="47625" y="1148100"/>
            <a:ext cx="3952850" cy="3210799"/>
          </a:xfrm>
          <a:prstGeom prst="rect">
            <a:avLst/>
          </a:prstGeom>
          <a:noFill/>
          <a:ln>
            <a:noFill/>
          </a:ln>
        </p:spPr>
      </p:pic>
      <p:sp>
        <p:nvSpPr>
          <p:cNvPr id="159" name="Google Shape;159;p26"/>
          <p:cNvSpPr txBox="1"/>
          <p:nvPr>
            <p:ph type="title"/>
          </p:nvPr>
        </p:nvSpPr>
        <p:spPr>
          <a:xfrm>
            <a:off x="6900" y="-76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Clustering</a:t>
            </a:r>
            <a:endParaRPr b="1" sz="3020"/>
          </a:p>
        </p:txBody>
      </p:sp>
      <p:pic>
        <p:nvPicPr>
          <p:cNvPr id="160" name="Google Shape;160;p26"/>
          <p:cNvPicPr preferRelativeResize="0"/>
          <p:nvPr/>
        </p:nvPicPr>
        <p:blipFill rotWithShape="1">
          <a:blip r:embed="rId4">
            <a:alphaModFix/>
          </a:blip>
          <a:srcRect b="4100" l="-54135" r="45298" t="-4100"/>
          <a:stretch/>
        </p:blipFill>
        <p:spPr>
          <a:xfrm>
            <a:off x="1673800" y="1227225"/>
            <a:ext cx="6701312" cy="3210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69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Clustering</a:t>
            </a:r>
            <a:endParaRPr b="1" sz="3020"/>
          </a:p>
        </p:txBody>
      </p:sp>
      <p:pic>
        <p:nvPicPr>
          <p:cNvPr id="166" name="Google Shape;166;p27"/>
          <p:cNvPicPr preferRelativeResize="0"/>
          <p:nvPr/>
        </p:nvPicPr>
        <p:blipFill rotWithShape="1">
          <a:blip r:embed="rId3">
            <a:alphaModFix/>
          </a:blip>
          <a:srcRect b="1969" l="53482" r="-2289" t="1978"/>
          <a:stretch/>
        </p:blipFill>
        <p:spPr>
          <a:xfrm>
            <a:off x="6900" y="1460058"/>
            <a:ext cx="2732700" cy="29263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69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Clustering</a:t>
            </a:r>
            <a:endParaRPr b="1" sz="3020"/>
          </a:p>
        </p:txBody>
      </p:sp>
      <p:pic>
        <p:nvPicPr>
          <p:cNvPr id="172" name="Google Shape;172;p28"/>
          <p:cNvPicPr preferRelativeResize="0"/>
          <p:nvPr/>
        </p:nvPicPr>
        <p:blipFill rotWithShape="1">
          <a:blip r:embed="rId3">
            <a:alphaModFix/>
          </a:blip>
          <a:srcRect b="1969" l="53482" r="-2289" t="1978"/>
          <a:stretch/>
        </p:blipFill>
        <p:spPr>
          <a:xfrm>
            <a:off x="222700" y="1691150"/>
            <a:ext cx="2516901" cy="2695250"/>
          </a:xfrm>
          <a:prstGeom prst="rect">
            <a:avLst/>
          </a:prstGeom>
          <a:noFill/>
          <a:ln>
            <a:noFill/>
          </a:ln>
        </p:spPr>
      </p:pic>
      <p:pic>
        <p:nvPicPr>
          <p:cNvPr id="173" name="Google Shape;173;p28"/>
          <p:cNvPicPr preferRelativeResize="0"/>
          <p:nvPr/>
        </p:nvPicPr>
        <p:blipFill>
          <a:blip r:embed="rId4">
            <a:alphaModFix/>
          </a:blip>
          <a:stretch>
            <a:fillRect/>
          </a:stretch>
        </p:blipFill>
        <p:spPr>
          <a:xfrm>
            <a:off x="4279650" y="250200"/>
            <a:ext cx="3486576" cy="2124050"/>
          </a:xfrm>
          <a:prstGeom prst="rect">
            <a:avLst/>
          </a:prstGeom>
          <a:noFill/>
          <a:ln>
            <a:noFill/>
          </a:ln>
        </p:spPr>
      </p:pic>
      <p:cxnSp>
        <p:nvCxnSpPr>
          <p:cNvPr id="174" name="Google Shape;174;p28"/>
          <p:cNvCxnSpPr/>
          <p:nvPr/>
        </p:nvCxnSpPr>
        <p:spPr>
          <a:xfrm flipH="1" rot="10800000">
            <a:off x="2847325" y="2121825"/>
            <a:ext cx="1193700" cy="538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6900" y="-76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Clustering</a:t>
            </a:r>
            <a:endParaRPr b="1" sz="3020"/>
          </a:p>
        </p:txBody>
      </p:sp>
      <p:pic>
        <p:nvPicPr>
          <p:cNvPr id="180" name="Google Shape;180;p29"/>
          <p:cNvPicPr preferRelativeResize="0"/>
          <p:nvPr/>
        </p:nvPicPr>
        <p:blipFill rotWithShape="1">
          <a:blip r:embed="rId3">
            <a:alphaModFix/>
          </a:blip>
          <a:srcRect b="1969" l="53482" r="-2289" t="1978"/>
          <a:stretch/>
        </p:blipFill>
        <p:spPr>
          <a:xfrm>
            <a:off x="222700" y="1691150"/>
            <a:ext cx="2516901" cy="2695250"/>
          </a:xfrm>
          <a:prstGeom prst="rect">
            <a:avLst/>
          </a:prstGeom>
          <a:noFill/>
          <a:ln>
            <a:noFill/>
          </a:ln>
        </p:spPr>
      </p:pic>
      <p:pic>
        <p:nvPicPr>
          <p:cNvPr id="181" name="Google Shape;181;p29"/>
          <p:cNvPicPr preferRelativeResize="0"/>
          <p:nvPr/>
        </p:nvPicPr>
        <p:blipFill>
          <a:blip r:embed="rId4">
            <a:alphaModFix/>
          </a:blip>
          <a:stretch>
            <a:fillRect/>
          </a:stretch>
        </p:blipFill>
        <p:spPr>
          <a:xfrm>
            <a:off x="4279662" y="2571750"/>
            <a:ext cx="4018124" cy="2479750"/>
          </a:xfrm>
          <a:prstGeom prst="rect">
            <a:avLst/>
          </a:prstGeom>
          <a:noFill/>
          <a:ln>
            <a:noFill/>
          </a:ln>
        </p:spPr>
      </p:pic>
      <p:pic>
        <p:nvPicPr>
          <p:cNvPr id="182" name="Google Shape;182;p29"/>
          <p:cNvPicPr preferRelativeResize="0"/>
          <p:nvPr/>
        </p:nvPicPr>
        <p:blipFill>
          <a:blip r:embed="rId5">
            <a:alphaModFix/>
          </a:blip>
          <a:stretch>
            <a:fillRect/>
          </a:stretch>
        </p:blipFill>
        <p:spPr>
          <a:xfrm>
            <a:off x="4279650" y="250200"/>
            <a:ext cx="3486576" cy="2124050"/>
          </a:xfrm>
          <a:prstGeom prst="rect">
            <a:avLst/>
          </a:prstGeom>
          <a:noFill/>
          <a:ln>
            <a:noFill/>
          </a:ln>
        </p:spPr>
      </p:pic>
      <p:cxnSp>
        <p:nvCxnSpPr>
          <p:cNvPr id="183" name="Google Shape;183;p29"/>
          <p:cNvCxnSpPr/>
          <p:nvPr/>
        </p:nvCxnSpPr>
        <p:spPr>
          <a:xfrm>
            <a:off x="2843175" y="2813200"/>
            <a:ext cx="1332900" cy="1229700"/>
          </a:xfrm>
          <a:prstGeom prst="straightConnector1">
            <a:avLst/>
          </a:prstGeom>
          <a:noFill/>
          <a:ln cap="flat" cmpd="sng" w="9525">
            <a:solidFill>
              <a:schemeClr val="dk1"/>
            </a:solidFill>
            <a:prstDash val="solid"/>
            <a:round/>
            <a:headEnd len="med" w="med" type="none"/>
            <a:tailEnd len="med" w="med" type="triangle"/>
          </a:ln>
        </p:spPr>
      </p:cxnSp>
      <p:cxnSp>
        <p:nvCxnSpPr>
          <p:cNvPr id="184" name="Google Shape;184;p29"/>
          <p:cNvCxnSpPr/>
          <p:nvPr/>
        </p:nvCxnSpPr>
        <p:spPr>
          <a:xfrm flipH="1" rot="10800000">
            <a:off x="2847325" y="2121825"/>
            <a:ext cx="1193700" cy="538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Yolk Sac Cluster 0</a:t>
            </a:r>
            <a:endParaRPr/>
          </a:p>
        </p:txBody>
      </p:sp>
      <p:sp>
        <p:nvSpPr>
          <p:cNvPr id="190" name="Google Shape;19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Yolk sac cells from cluster 0 compared against all other cells</a:t>
            </a:r>
            <a:endParaRPr/>
          </a:p>
          <a:p>
            <a:pPr indent="0" lvl="0" marL="0" rtl="0" algn="l">
              <a:spcBef>
                <a:spcPts val="1200"/>
              </a:spcBef>
              <a:spcAft>
                <a:spcPts val="1200"/>
              </a:spcAft>
              <a:buNone/>
            </a:pPr>
            <a:r>
              <a:t/>
            </a:r>
            <a:endParaRPr/>
          </a:p>
        </p:txBody>
      </p:sp>
      <p:pic>
        <p:nvPicPr>
          <p:cNvPr id="191" name="Google Shape;191;p30"/>
          <p:cNvPicPr preferRelativeResize="0"/>
          <p:nvPr/>
        </p:nvPicPr>
        <p:blipFill>
          <a:blip r:embed="rId3">
            <a:alphaModFix/>
          </a:blip>
          <a:stretch>
            <a:fillRect/>
          </a:stretch>
        </p:blipFill>
        <p:spPr>
          <a:xfrm>
            <a:off x="5449673" y="1806875"/>
            <a:ext cx="2789027" cy="2245500"/>
          </a:xfrm>
          <a:prstGeom prst="rect">
            <a:avLst/>
          </a:prstGeom>
          <a:noFill/>
          <a:ln>
            <a:noFill/>
          </a:ln>
        </p:spPr>
      </p:pic>
      <p:graphicFrame>
        <p:nvGraphicFramePr>
          <p:cNvPr id="192" name="Google Shape;192;p30"/>
          <p:cNvGraphicFramePr/>
          <p:nvPr/>
        </p:nvGraphicFramePr>
        <p:xfrm>
          <a:off x="524575" y="1638575"/>
          <a:ext cx="3000000" cy="3000000"/>
        </p:xfrm>
        <a:graphic>
          <a:graphicData uri="http://schemas.openxmlformats.org/drawingml/2006/table">
            <a:tbl>
              <a:tblPr>
                <a:noFill/>
                <a:tableStyleId>{0F3BD194-6964-4D40-90D9-FD8D37FFEA56}</a:tableStyleId>
              </a:tblPr>
              <a:tblGrid>
                <a:gridCol w="3357725"/>
                <a:gridCol w="1141125"/>
              </a:tblGrid>
              <a:tr h="381000">
                <a:tc>
                  <a:txBody>
                    <a:bodyPr/>
                    <a:lstStyle/>
                    <a:p>
                      <a:pPr indent="0" lvl="0" marL="0" rtl="0" algn="l">
                        <a:spcBef>
                          <a:spcPts val="0"/>
                        </a:spcBef>
                        <a:spcAft>
                          <a:spcPts val="0"/>
                        </a:spcAft>
                        <a:buNone/>
                      </a:pPr>
                      <a:r>
                        <a:rPr lang="en"/>
                        <a:t>GO terms</a:t>
                      </a:r>
                      <a:endParaRPr/>
                    </a:p>
                  </a:txBody>
                  <a:tcPr marT="91425" marB="91425" marR="91425" marL="91425"/>
                </a:tc>
                <a:tc>
                  <a:txBody>
                    <a:bodyPr/>
                    <a:lstStyle/>
                    <a:p>
                      <a:pPr indent="0" lvl="0" marL="0" rtl="0" algn="l">
                        <a:spcBef>
                          <a:spcPts val="0"/>
                        </a:spcBef>
                        <a:spcAft>
                          <a:spcPts val="0"/>
                        </a:spcAft>
                        <a:buNone/>
                      </a:pPr>
                      <a:r>
                        <a:rPr lang="en"/>
                        <a:t>TFs</a:t>
                      </a:r>
                      <a:endParaRPr/>
                    </a:p>
                  </a:txBody>
                  <a:tcPr marT="91425" marB="91425" marR="91425" marL="91425"/>
                </a:tc>
              </a:tr>
              <a:tr h="381000">
                <a:tc>
                  <a:txBody>
                    <a:bodyPr/>
                    <a:lstStyle/>
                    <a:p>
                      <a:pPr indent="0" lvl="0" marL="0" rtl="0" algn="l">
                        <a:spcBef>
                          <a:spcPts val="0"/>
                        </a:spcBef>
                        <a:spcAft>
                          <a:spcPts val="0"/>
                        </a:spcAft>
                        <a:buNone/>
                      </a:pPr>
                      <a:r>
                        <a:rPr lang="en"/>
                        <a:t>Catalytic complex</a:t>
                      </a:r>
                      <a:endParaRPr/>
                    </a:p>
                    <a:p>
                      <a:pPr indent="0" lvl="0" marL="0" rtl="0" algn="l">
                        <a:spcBef>
                          <a:spcPts val="0"/>
                        </a:spcBef>
                        <a:spcAft>
                          <a:spcPts val="0"/>
                        </a:spcAft>
                        <a:buNone/>
                      </a:pPr>
                      <a:r>
                        <a:rPr lang="en"/>
                        <a:t>Vesicle-mediated transport</a:t>
                      </a:r>
                      <a:endParaRPr/>
                    </a:p>
                    <a:p>
                      <a:pPr indent="0" lvl="0" marL="0" rtl="0" algn="l">
                        <a:spcBef>
                          <a:spcPts val="0"/>
                        </a:spcBef>
                        <a:spcAft>
                          <a:spcPts val="0"/>
                        </a:spcAft>
                        <a:buNone/>
                      </a:pPr>
                      <a:r>
                        <a:rPr lang="en"/>
                        <a:t>Microtubule cytoskeleton</a:t>
                      </a:r>
                      <a:endParaRPr/>
                    </a:p>
                    <a:p>
                      <a:pPr indent="0" lvl="0" marL="0" rtl="0" algn="l">
                        <a:spcBef>
                          <a:spcPts val="0"/>
                        </a:spcBef>
                        <a:spcAft>
                          <a:spcPts val="0"/>
                        </a:spcAft>
                        <a:buNone/>
                      </a:pPr>
                      <a:r>
                        <a:rPr lang="en"/>
                        <a:t>Endosome</a:t>
                      </a:r>
                      <a:endParaRPr/>
                    </a:p>
                    <a:p>
                      <a:pPr indent="0" lvl="0" marL="0" rtl="0" algn="l">
                        <a:spcBef>
                          <a:spcPts val="0"/>
                        </a:spcBef>
                        <a:spcAft>
                          <a:spcPts val="0"/>
                        </a:spcAft>
                        <a:buNone/>
                      </a:pPr>
                      <a:r>
                        <a:rPr b="1" lang="en"/>
                        <a:t>Protein DNA complex organization</a:t>
                      </a:r>
                      <a:endParaRPr b="1"/>
                    </a:p>
                    <a:p>
                      <a:pPr indent="0" lvl="0" marL="0" rtl="0" algn="l">
                        <a:spcBef>
                          <a:spcPts val="0"/>
                        </a:spcBef>
                        <a:spcAft>
                          <a:spcPts val="0"/>
                        </a:spcAft>
                        <a:buNone/>
                      </a:pPr>
                      <a:r>
                        <a:rPr lang="en"/>
                        <a:t>Mitochondrion</a:t>
                      </a:r>
                      <a:endParaRPr/>
                    </a:p>
                    <a:p>
                      <a:pPr indent="0" lvl="0" marL="0" rtl="0" algn="l">
                        <a:spcBef>
                          <a:spcPts val="0"/>
                        </a:spcBef>
                        <a:spcAft>
                          <a:spcPts val="0"/>
                        </a:spcAft>
                        <a:buNone/>
                      </a:pPr>
                      <a:r>
                        <a:rPr lang="en"/>
                        <a:t>Vesicle membrane</a:t>
                      </a:r>
                      <a:endParaRPr/>
                    </a:p>
                    <a:p>
                      <a:pPr indent="0" lvl="0" marL="0" rtl="0" algn="l">
                        <a:spcBef>
                          <a:spcPts val="0"/>
                        </a:spcBef>
                        <a:spcAft>
                          <a:spcPts val="0"/>
                        </a:spcAft>
                        <a:buNone/>
                      </a:pPr>
                      <a:r>
                        <a:rPr lang="en"/>
                        <a:t>Post-translational </a:t>
                      </a:r>
                      <a:r>
                        <a:rPr lang="en"/>
                        <a:t>protein</a:t>
                      </a:r>
                      <a:r>
                        <a:rPr lang="en"/>
                        <a:t> modification</a:t>
                      </a:r>
                      <a:endParaRPr/>
                    </a:p>
                    <a:p>
                      <a:pPr indent="0" lvl="0" marL="0" rtl="0" algn="l">
                        <a:spcBef>
                          <a:spcPts val="0"/>
                        </a:spcBef>
                        <a:spcAft>
                          <a:spcPts val="0"/>
                        </a:spcAft>
                        <a:buNone/>
                      </a:pPr>
                      <a:r>
                        <a:rPr lang="en"/>
                        <a:t>Establishment of protein localization</a:t>
                      </a:r>
                      <a:endParaRPr/>
                    </a:p>
                    <a:p>
                      <a:pPr indent="0" lvl="0" marL="0" rtl="0" algn="l">
                        <a:spcBef>
                          <a:spcPts val="0"/>
                        </a:spcBef>
                        <a:spcAft>
                          <a:spcPts val="0"/>
                        </a:spcAft>
                        <a:buNone/>
                      </a:pPr>
                      <a:r>
                        <a:rPr lang="en"/>
                        <a:t>Nuclear protein containing complex</a:t>
                      </a:r>
                      <a:endParaRPr/>
                    </a:p>
                  </a:txBody>
                  <a:tcPr marT="91425" marB="91425" marR="91425" marL="91425"/>
                </a:tc>
                <a:tc>
                  <a:txBody>
                    <a:bodyPr/>
                    <a:lstStyle/>
                    <a:p>
                      <a:pPr indent="0" lvl="0" marL="0" rtl="0" algn="l">
                        <a:spcBef>
                          <a:spcPts val="0"/>
                        </a:spcBef>
                        <a:spcAft>
                          <a:spcPts val="0"/>
                        </a:spcAft>
                        <a:buNone/>
                      </a:pPr>
                      <a:r>
                        <a:rPr b="1" lang="en"/>
                        <a:t>DIDO1</a:t>
                      </a:r>
                      <a:endParaRPr b="1"/>
                    </a:p>
                    <a:p>
                      <a:pPr indent="0" lvl="0" marL="0" rtl="0" algn="l">
                        <a:spcBef>
                          <a:spcPts val="0"/>
                        </a:spcBef>
                        <a:spcAft>
                          <a:spcPts val="0"/>
                        </a:spcAft>
                        <a:buNone/>
                      </a:pPr>
                      <a:r>
                        <a:rPr lang="en"/>
                        <a:t>ELF2</a:t>
                      </a:r>
                      <a:endParaRPr/>
                    </a:p>
                    <a:p>
                      <a:pPr indent="0" lvl="0" marL="0" rtl="0" algn="l">
                        <a:spcBef>
                          <a:spcPts val="0"/>
                        </a:spcBef>
                        <a:spcAft>
                          <a:spcPts val="0"/>
                        </a:spcAft>
                        <a:buNone/>
                      </a:pPr>
                      <a:r>
                        <a:rPr b="1" lang="en"/>
                        <a:t>SUPT20H</a:t>
                      </a:r>
                      <a:endParaRPr b="1"/>
                    </a:p>
                    <a:p>
                      <a:pPr indent="0" lvl="0" marL="0" rtl="0" algn="l">
                        <a:spcBef>
                          <a:spcPts val="0"/>
                        </a:spcBef>
                        <a:spcAft>
                          <a:spcPts val="0"/>
                        </a:spcAft>
                        <a:buNone/>
                      </a:pPr>
                      <a:r>
                        <a:rPr b="1" lang="en"/>
                        <a:t>ZNF711</a:t>
                      </a:r>
                      <a:endParaRPr b="1"/>
                    </a:p>
                    <a:p>
                      <a:pPr indent="0" lvl="0" marL="0" rtl="0" algn="l">
                        <a:spcBef>
                          <a:spcPts val="0"/>
                        </a:spcBef>
                        <a:spcAft>
                          <a:spcPts val="0"/>
                        </a:spcAft>
                        <a:buNone/>
                      </a:pPr>
                      <a:r>
                        <a:rPr lang="en"/>
                        <a:t>SKIL</a:t>
                      </a:r>
                      <a:endParaRPr/>
                    </a:p>
                    <a:p>
                      <a:pPr indent="0" lvl="0" marL="0" rtl="0" algn="l">
                        <a:spcBef>
                          <a:spcPts val="0"/>
                        </a:spcBef>
                        <a:spcAft>
                          <a:spcPts val="0"/>
                        </a:spcAft>
                        <a:buNone/>
                      </a:pPr>
                      <a:r>
                        <a:rPr lang="en"/>
                        <a:t>ATF6</a:t>
                      </a:r>
                      <a:endParaRPr/>
                    </a:p>
                    <a:p>
                      <a:pPr indent="0" lvl="0" marL="0" rtl="0" algn="l">
                        <a:spcBef>
                          <a:spcPts val="0"/>
                        </a:spcBef>
                        <a:spcAft>
                          <a:spcPts val="0"/>
                        </a:spcAft>
                        <a:buNone/>
                      </a:pPr>
                      <a:r>
                        <a:rPr lang="en"/>
                        <a:t>CEBPZ</a:t>
                      </a:r>
                      <a:br>
                        <a:rPr lang="en"/>
                      </a:br>
                      <a:r>
                        <a:rPr lang="en"/>
                        <a:t>DACH1</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Yolk Sac Cluster 1</a:t>
            </a:r>
            <a:endParaRPr/>
          </a:p>
        </p:txBody>
      </p:sp>
      <p:sp>
        <p:nvSpPr>
          <p:cNvPr id="198" name="Google Shape;19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Yolk sac cells from cluster 1 compared against all other cells</a:t>
            </a:r>
            <a:endParaRPr/>
          </a:p>
          <a:p>
            <a:pPr indent="0" lvl="0" marL="0" rtl="0" algn="l">
              <a:spcBef>
                <a:spcPts val="1200"/>
              </a:spcBef>
              <a:spcAft>
                <a:spcPts val="1200"/>
              </a:spcAft>
              <a:buNone/>
            </a:pPr>
            <a:r>
              <a:t/>
            </a:r>
            <a:endParaRPr/>
          </a:p>
        </p:txBody>
      </p:sp>
      <p:graphicFrame>
        <p:nvGraphicFramePr>
          <p:cNvPr id="199" name="Google Shape;199;p31"/>
          <p:cNvGraphicFramePr/>
          <p:nvPr/>
        </p:nvGraphicFramePr>
        <p:xfrm>
          <a:off x="524575" y="1638575"/>
          <a:ext cx="3000000" cy="3000000"/>
        </p:xfrm>
        <a:graphic>
          <a:graphicData uri="http://schemas.openxmlformats.org/drawingml/2006/table">
            <a:tbl>
              <a:tblPr>
                <a:noFill/>
                <a:tableStyleId>{0F3BD194-6964-4D40-90D9-FD8D37FFEA56}</a:tableStyleId>
              </a:tblPr>
              <a:tblGrid>
                <a:gridCol w="3265000"/>
                <a:gridCol w="1109625"/>
              </a:tblGrid>
              <a:tr h="381000">
                <a:tc>
                  <a:txBody>
                    <a:bodyPr/>
                    <a:lstStyle/>
                    <a:p>
                      <a:pPr indent="0" lvl="0" marL="0" rtl="0" algn="l">
                        <a:spcBef>
                          <a:spcPts val="0"/>
                        </a:spcBef>
                        <a:spcAft>
                          <a:spcPts val="0"/>
                        </a:spcAft>
                        <a:buNone/>
                      </a:pPr>
                      <a:r>
                        <a:rPr lang="en"/>
                        <a:t>GO terms</a:t>
                      </a:r>
                      <a:endParaRPr/>
                    </a:p>
                  </a:txBody>
                  <a:tcPr marT="91425" marB="91425" marR="91425" marL="91425"/>
                </a:tc>
                <a:tc>
                  <a:txBody>
                    <a:bodyPr/>
                    <a:lstStyle/>
                    <a:p>
                      <a:pPr indent="0" lvl="0" marL="0" rtl="0" algn="l">
                        <a:spcBef>
                          <a:spcPts val="0"/>
                        </a:spcBef>
                        <a:spcAft>
                          <a:spcPts val="0"/>
                        </a:spcAft>
                        <a:buNone/>
                      </a:pPr>
                      <a:r>
                        <a:rPr lang="en"/>
                        <a:t>TFs</a:t>
                      </a:r>
                      <a:endParaRPr/>
                    </a:p>
                  </a:txBody>
                  <a:tcPr marT="91425" marB="91425" marR="91425" marL="91425"/>
                </a:tc>
              </a:tr>
              <a:tr h="381000">
                <a:tc>
                  <a:txBody>
                    <a:bodyPr/>
                    <a:lstStyle/>
                    <a:p>
                      <a:pPr indent="0" lvl="0" marL="0" rtl="0" algn="l">
                        <a:spcBef>
                          <a:spcPts val="0"/>
                        </a:spcBef>
                        <a:spcAft>
                          <a:spcPts val="0"/>
                        </a:spcAft>
                        <a:buNone/>
                      </a:pPr>
                      <a:r>
                        <a:rPr lang="en"/>
                        <a:t>Mitochondrion</a:t>
                      </a:r>
                      <a:endParaRPr/>
                    </a:p>
                    <a:p>
                      <a:pPr indent="0" lvl="0" marL="0" rtl="0" algn="l">
                        <a:spcBef>
                          <a:spcPts val="0"/>
                        </a:spcBef>
                        <a:spcAft>
                          <a:spcPts val="0"/>
                        </a:spcAft>
                        <a:buNone/>
                      </a:pPr>
                      <a:r>
                        <a:rPr lang="en"/>
                        <a:t>DNA metabolic processes</a:t>
                      </a:r>
                      <a:endParaRPr/>
                    </a:p>
                    <a:p>
                      <a:pPr indent="0" lvl="0" marL="0" rtl="0" algn="l">
                        <a:spcBef>
                          <a:spcPts val="0"/>
                        </a:spcBef>
                        <a:spcAft>
                          <a:spcPts val="0"/>
                        </a:spcAft>
                        <a:buNone/>
                      </a:pPr>
                      <a:r>
                        <a:rPr lang="en"/>
                        <a:t>Catalytic complex</a:t>
                      </a:r>
                      <a:endParaRPr/>
                    </a:p>
                    <a:p>
                      <a:pPr indent="0" lvl="0" marL="0" rtl="0" algn="l">
                        <a:spcBef>
                          <a:spcPts val="0"/>
                        </a:spcBef>
                        <a:spcAft>
                          <a:spcPts val="0"/>
                        </a:spcAft>
                        <a:buNone/>
                      </a:pPr>
                      <a:r>
                        <a:rPr lang="en"/>
                        <a:t>Nuclear protein containing complex</a:t>
                      </a:r>
                      <a:endParaRPr/>
                    </a:p>
                    <a:p>
                      <a:pPr indent="0" lvl="0" marL="0" rtl="0" algn="l">
                        <a:spcBef>
                          <a:spcPts val="0"/>
                        </a:spcBef>
                        <a:spcAft>
                          <a:spcPts val="0"/>
                        </a:spcAft>
                        <a:buNone/>
                      </a:pPr>
                      <a:r>
                        <a:rPr b="1" lang="en"/>
                        <a:t>Protein DNA complex organization</a:t>
                      </a:r>
                      <a:endParaRPr b="1"/>
                    </a:p>
                    <a:p>
                      <a:pPr indent="0" lvl="0" marL="0" rtl="0" algn="l">
                        <a:spcBef>
                          <a:spcPts val="0"/>
                        </a:spcBef>
                        <a:spcAft>
                          <a:spcPts val="0"/>
                        </a:spcAft>
                        <a:buNone/>
                      </a:pPr>
                      <a:r>
                        <a:rPr lang="en"/>
                        <a:t>Envelope</a:t>
                      </a:r>
                      <a:endParaRPr/>
                    </a:p>
                    <a:p>
                      <a:pPr indent="0" lvl="0" marL="0" rtl="0" algn="l">
                        <a:spcBef>
                          <a:spcPts val="0"/>
                        </a:spcBef>
                        <a:spcAft>
                          <a:spcPts val="0"/>
                        </a:spcAft>
                        <a:buNone/>
                      </a:pPr>
                      <a:r>
                        <a:rPr lang="en"/>
                        <a:t>Organelle inner </a:t>
                      </a:r>
                      <a:r>
                        <a:rPr lang="en"/>
                        <a:t>membrane</a:t>
                      </a:r>
                      <a:endParaRPr/>
                    </a:p>
                    <a:p>
                      <a:pPr indent="0" lvl="0" marL="0" rtl="0" algn="l">
                        <a:spcBef>
                          <a:spcPts val="0"/>
                        </a:spcBef>
                        <a:spcAft>
                          <a:spcPts val="0"/>
                        </a:spcAft>
                        <a:buNone/>
                      </a:pPr>
                      <a:r>
                        <a:rPr lang="en"/>
                        <a:t>Chromosome</a:t>
                      </a:r>
                      <a:endParaRPr/>
                    </a:p>
                    <a:p>
                      <a:pPr indent="0" lvl="0" marL="0" rtl="0" algn="l">
                        <a:spcBef>
                          <a:spcPts val="0"/>
                        </a:spcBef>
                        <a:spcAft>
                          <a:spcPts val="0"/>
                        </a:spcAft>
                        <a:buNone/>
                      </a:pPr>
                      <a:r>
                        <a:rPr b="1" lang="en"/>
                        <a:t>Chromatin remodeling</a:t>
                      </a:r>
                      <a:endParaRPr b="1"/>
                    </a:p>
                    <a:p>
                      <a:pPr indent="0" lvl="0" marL="0" rtl="0" algn="l">
                        <a:spcBef>
                          <a:spcPts val="0"/>
                        </a:spcBef>
                        <a:spcAft>
                          <a:spcPts val="0"/>
                        </a:spcAft>
                        <a:buNone/>
                      </a:pPr>
                      <a:r>
                        <a:rPr lang="en"/>
                        <a:t>Mitochondrial envelope</a:t>
                      </a:r>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
                        <a:t>SUPT20H</a:t>
                      </a:r>
                      <a:endParaRPr b="1"/>
                    </a:p>
                    <a:p>
                      <a:pPr indent="0" lvl="0" marL="0" rtl="0" algn="l">
                        <a:spcBef>
                          <a:spcPts val="0"/>
                        </a:spcBef>
                        <a:spcAft>
                          <a:spcPts val="0"/>
                        </a:spcAft>
                        <a:buNone/>
                      </a:pPr>
                      <a:r>
                        <a:rPr b="1" lang="en"/>
                        <a:t>DIDO1</a:t>
                      </a:r>
                      <a:endParaRPr b="1"/>
                    </a:p>
                    <a:p>
                      <a:pPr indent="0" lvl="0" marL="0" rtl="0" algn="l">
                        <a:spcBef>
                          <a:spcPts val="0"/>
                        </a:spcBef>
                        <a:spcAft>
                          <a:spcPts val="0"/>
                        </a:spcAft>
                        <a:buNone/>
                      </a:pPr>
                      <a:r>
                        <a:rPr lang="en"/>
                        <a:t>SKIL</a:t>
                      </a:r>
                      <a:endParaRPr/>
                    </a:p>
                    <a:p>
                      <a:pPr indent="0" lvl="0" marL="0" rtl="0" algn="l">
                        <a:spcBef>
                          <a:spcPts val="0"/>
                        </a:spcBef>
                        <a:spcAft>
                          <a:spcPts val="0"/>
                        </a:spcAft>
                        <a:buNone/>
                      </a:pPr>
                      <a:r>
                        <a:rPr lang="en"/>
                        <a:t>ZNF711</a:t>
                      </a:r>
                      <a:endParaRPr/>
                    </a:p>
                    <a:p>
                      <a:pPr indent="0" lvl="0" marL="0" rtl="0" algn="l">
                        <a:spcBef>
                          <a:spcPts val="0"/>
                        </a:spcBef>
                        <a:spcAft>
                          <a:spcPts val="0"/>
                        </a:spcAft>
                        <a:buNone/>
                      </a:pPr>
                      <a:r>
                        <a:rPr b="1" lang="en"/>
                        <a:t>ADA2</a:t>
                      </a:r>
                      <a:endParaRPr b="1"/>
                    </a:p>
                    <a:p>
                      <a:pPr indent="0" lvl="0" marL="0" rtl="0" algn="l">
                        <a:spcBef>
                          <a:spcPts val="0"/>
                        </a:spcBef>
                        <a:spcAft>
                          <a:spcPts val="0"/>
                        </a:spcAft>
                        <a:buNone/>
                      </a:pPr>
                      <a:r>
                        <a:rPr lang="en"/>
                        <a:t>BRCA2</a:t>
                      </a:r>
                      <a:endParaRPr/>
                    </a:p>
                    <a:p>
                      <a:pPr indent="0" lvl="0" marL="0" rtl="0" algn="l">
                        <a:spcBef>
                          <a:spcPts val="0"/>
                        </a:spcBef>
                        <a:spcAft>
                          <a:spcPts val="0"/>
                        </a:spcAft>
                        <a:buNone/>
                      </a:pPr>
                      <a:r>
                        <a:rPr lang="en"/>
                        <a:t>SETD1A</a:t>
                      </a:r>
                      <a:br>
                        <a:rPr lang="en"/>
                      </a:br>
                      <a:r>
                        <a:rPr lang="en"/>
                        <a:t>ZNF407</a:t>
                      </a:r>
                      <a:endParaRPr/>
                    </a:p>
                    <a:p>
                      <a:pPr indent="0" lvl="0" marL="0" rtl="0" algn="l">
                        <a:spcBef>
                          <a:spcPts val="0"/>
                        </a:spcBef>
                        <a:spcAft>
                          <a:spcPts val="0"/>
                        </a:spcAft>
                        <a:buNone/>
                      </a:pPr>
                      <a:r>
                        <a:rPr lang="en"/>
                        <a:t>SALL4</a:t>
                      </a:r>
                      <a:endParaRPr/>
                    </a:p>
                    <a:p>
                      <a:pPr indent="0" lvl="0" marL="0" rtl="0" algn="l">
                        <a:spcBef>
                          <a:spcPts val="0"/>
                        </a:spcBef>
                        <a:spcAft>
                          <a:spcPts val="0"/>
                        </a:spcAft>
                        <a:buNone/>
                      </a:pPr>
                      <a:r>
                        <a:rPr lang="en"/>
                        <a:t>ZFHX3</a:t>
                      </a:r>
                      <a:endParaRPr/>
                    </a:p>
                  </a:txBody>
                  <a:tcPr marT="91425" marB="91425" marR="91425" marL="91425"/>
                </a:tc>
              </a:tr>
            </a:tbl>
          </a:graphicData>
        </a:graphic>
      </p:graphicFrame>
      <p:pic>
        <p:nvPicPr>
          <p:cNvPr id="200" name="Google Shape;200;p31"/>
          <p:cNvPicPr preferRelativeResize="0"/>
          <p:nvPr/>
        </p:nvPicPr>
        <p:blipFill>
          <a:blip r:embed="rId3">
            <a:alphaModFix/>
          </a:blip>
          <a:stretch>
            <a:fillRect/>
          </a:stretch>
        </p:blipFill>
        <p:spPr>
          <a:xfrm>
            <a:off x="5453575" y="1803864"/>
            <a:ext cx="2769401" cy="222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1397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Background: Mast Cell Development </a:t>
            </a:r>
            <a:endParaRPr b="1" sz="3000"/>
          </a:p>
        </p:txBody>
      </p:sp>
      <p:pic>
        <p:nvPicPr>
          <p:cNvPr id="65" name="Google Shape;65;p14"/>
          <p:cNvPicPr preferRelativeResize="0"/>
          <p:nvPr/>
        </p:nvPicPr>
        <p:blipFill rotWithShape="1">
          <a:blip r:embed="rId3">
            <a:alphaModFix/>
          </a:blip>
          <a:srcRect b="0" l="0" r="49887" t="0"/>
          <a:stretch/>
        </p:blipFill>
        <p:spPr>
          <a:xfrm>
            <a:off x="684625" y="712425"/>
            <a:ext cx="3050348" cy="4282901"/>
          </a:xfrm>
          <a:prstGeom prst="rect">
            <a:avLst/>
          </a:prstGeom>
          <a:noFill/>
          <a:ln>
            <a:noFill/>
          </a:ln>
        </p:spPr>
      </p:pic>
      <p:sp>
        <p:nvSpPr>
          <p:cNvPr id="66" name="Google Shape;66;p14"/>
          <p:cNvSpPr txBox="1"/>
          <p:nvPr>
            <p:ph type="title"/>
          </p:nvPr>
        </p:nvSpPr>
        <p:spPr>
          <a:xfrm>
            <a:off x="1234975" y="4817150"/>
            <a:ext cx="2325600" cy="2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00"/>
              <a:t>Bosveld, Guth, &amp; Pundir., </a:t>
            </a:r>
            <a:r>
              <a:rPr i="1" lang="en" sz="900"/>
              <a:t>Cells </a:t>
            </a:r>
            <a:r>
              <a:rPr lang="en" sz="900"/>
              <a:t>2023</a:t>
            </a:r>
            <a:r>
              <a:rPr b="1" lang="en" sz="3000"/>
              <a:t> </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Transcriptional regulators </a:t>
            </a:r>
            <a:endParaRPr/>
          </a:p>
        </p:txBody>
      </p:sp>
      <p:sp>
        <p:nvSpPr>
          <p:cNvPr id="206" name="Google Shape;206;p32"/>
          <p:cNvSpPr txBox="1"/>
          <p:nvPr>
            <p:ph idx="1" type="body"/>
          </p:nvPr>
        </p:nvSpPr>
        <p:spPr>
          <a:xfrm>
            <a:off x="311700" y="1152475"/>
            <a:ext cx="348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Supt20H: regulation of transcription by RNA polymerase 2</a:t>
            </a:r>
            <a:endParaRPr/>
          </a:p>
          <a:p>
            <a:pPr indent="0" lvl="0" marL="0" rtl="0" algn="l">
              <a:spcBef>
                <a:spcPts val="1200"/>
              </a:spcBef>
              <a:spcAft>
                <a:spcPts val="0"/>
              </a:spcAft>
              <a:buNone/>
            </a:pPr>
            <a:r>
              <a:rPr lang="en"/>
              <a:t>DIDO1 (Death-inducer obliterator): Promotes embryonic stem cell self-renewal</a:t>
            </a:r>
            <a:endParaRPr/>
          </a:p>
          <a:p>
            <a:pPr indent="0" lvl="0" marL="0" rtl="0" algn="l">
              <a:spcBef>
                <a:spcPts val="1200"/>
              </a:spcBef>
              <a:spcAft>
                <a:spcPts val="1200"/>
              </a:spcAft>
              <a:buNone/>
            </a:pPr>
            <a:r>
              <a:rPr lang="en"/>
              <a:t>ADA2: growth factor</a:t>
            </a:r>
            <a:endParaRPr/>
          </a:p>
        </p:txBody>
      </p:sp>
      <p:grpSp>
        <p:nvGrpSpPr>
          <p:cNvPr id="207" name="Google Shape;207;p32"/>
          <p:cNvGrpSpPr/>
          <p:nvPr/>
        </p:nvGrpSpPr>
        <p:grpSpPr>
          <a:xfrm>
            <a:off x="3890923" y="1460300"/>
            <a:ext cx="2940864" cy="2950207"/>
            <a:chOff x="2961500" y="950567"/>
            <a:chExt cx="3221100" cy="3231333"/>
          </a:xfrm>
        </p:grpSpPr>
        <p:sp>
          <p:nvSpPr>
            <p:cNvPr id="208" name="Google Shape;208;p32"/>
            <p:cNvSpPr/>
            <p:nvPr/>
          </p:nvSpPr>
          <p:spPr>
            <a:xfrm>
              <a:off x="2961500" y="961400"/>
              <a:ext cx="3221100" cy="3220500"/>
            </a:xfrm>
            <a:prstGeom prst="ellipse">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txBox="1"/>
            <p:nvPr/>
          </p:nvSpPr>
          <p:spPr>
            <a:xfrm>
              <a:off x="3603644" y="950567"/>
              <a:ext cx="1980600" cy="74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Yolk Sac Cluster 0</a:t>
              </a:r>
              <a:endParaRPr sz="1500">
                <a:solidFill>
                  <a:schemeClr val="dk1"/>
                </a:solidFill>
                <a:latin typeface="Roboto"/>
                <a:ea typeface="Roboto"/>
                <a:cs typeface="Roboto"/>
                <a:sym typeface="Roboto"/>
              </a:endParaRPr>
            </a:p>
          </p:txBody>
        </p:sp>
      </p:grpSp>
      <p:sp>
        <p:nvSpPr>
          <p:cNvPr id="210" name="Google Shape;210;p32"/>
          <p:cNvSpPr/>
          <p:nvPr/>
        </p:nvSpPr>
        <p:spPr>
          <a:xfrm>
            <a:off x="5673219" y="1469875"/>
            <a:ext cx="2940600" cy="2940600"/>
          </a:xfrm>
          <a:prstGeom prst="ellipse">
            <a:avLst/>
          </a:prstGeom>
          <a:solidFill>
            <a:srgbClr val="74DC47">
              <a:alpha val="35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nvSpPr>
        <p:spPr>
          <a:xfrm>
            <a:off x="6285575" y="1498750"/>
            <a:ext cx="1739400" cy="67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Yolk Sac Cluster 1</a:t>
            </a:r>
            <a:endParaRPr>
              <a:solidFill>
                <a:schemeClr val="dk1"/>
              </a:solidFill>
              <a:latin typeface="Roboto"/>
              <a:ea typeface="Roboto"/>
              <a:cs typeface="Roboto"/>
              <a:sym typeface="Roboto"/>
            </a:endParaRPr>
          </a:p>
        </p:txBody>
      </p:sp>
      <p:sp>
        <p:nvSpPr>
          <p:cNvPr id="212" name="Google Shape;212;p32"/>
          <p:cNvSpPr txBox="1"/>
          <p:nvPr/>
        </p:nvSpPr>
        <p:spPr>
          <a:xfrm>
            <a:off x="5704677" y="2138454"/>
            <a:ext cx="10509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2"/>
                </a:solidFill>
              </a:rPr>
              <a:t>Supt20H</a:t>
            </a:r>
            <a:endParaRPr sz="1600">
              <a:solidFill>
                <a:schemeClr val="dk2"/>
              </a:solidFill>
            </a:endParaRPr>
          </a:p>
          <a:p>
            <a:pPr indent="0" lvl="0" marL="0" rtl="0" algn="ctr">
              <a:spcBef>
                <a:spcPts val="0"/>
              </a:spcBef>
              <a:spcAft>
                <a:spcPts val="0"/>
              </a:spcAft>
              <a:buNone/>
            </a:pPr>
            <a:r>
              <a:rPr lang="en" sz="1600">
                <a:solidFill>
                  <a:schemeClr val="dk2"/>
                </a:solidFill>
              </a:rPr>
              <a:t>DIDO1</a:t>
            </a:r>
            <a:endParaRPr sz="1600">
              <a:solidFill>
                <a:schemeClr val="dk2"/>
              </a:solidFill>
            </a:endParaRPr>
          </a:p>
          <a:p>
            <a:pPr indent="0" lvl="0" marL="0" rtl="0" algn="ctr">
              <a:spcBef>
                <a:spcPts val="0"/>
              </a:spcBef>
              <a:spcAft>
                <a:spcPts val="0"/>
              </a:spcAft>
              <a:buNone/>
            </a:pPr>
            <a:r>
              <a:t/>
            </a:r>
            <a:endParaRPr sz="1600">
              <a:solidFill>
                <a:schemeClr val="dk2"/>
              </a:solidFill>
            </a:endParaRPr>
          </a:p>
          <a:p>
            <a:pPr indent="0" lvl="0" marL="0" rtl="0" algn="ctr">
              <a:spcBef>
                <a:spcPts val="0"/>
              </a:spcBef>
              <a:spcAft>
                <a:spcPts val="0"/>
              </a:spcAft>
              <a:buNone/>
            </a:pPr>
            <a:r>
              <a:rPr lang="en" sz="1600">
                <a:solidFill>
                  <a:schemeClr val="dk2"/>
                </a:solidFill>
              </a:rPr>
              <a:t>Protein DNA Complex Org.</a:t>
            </a:r>
            <a:endParaRPr sz="1600">
              <a:solidFill>
                <a:schemeClr val="dk2"/>
              </a:solidFill>
            </a:endParaRPr>
          </a:p>
        </p:txBody>
      </p:sp>
      <p:sp>
        <p:nvSpPr>
          <p:cNvPr id="213" name="Google Shape;213;p32"/>
          <p:cNvSpPr txBox="1"/>
          <p:nvPr/>
        </p:nvSpPr>
        <p:spPr>
          <a:xfrm>
            <a:off x="6922000" y="2658975"/>
            <a:ext cx="1546200" cy="7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Structural GO terms</a:t>
            </a:r>
            <a:endParaRPr sz="1800">
              <a:solidFill>
                <a:schemeClr val="dk2"/>
              </a:solidFill>
            </a:endParaRPr>
          </a:p>
        </p:txBody>
      </p:sp>
      <p:sp>
        <p:nvSpPr>
          <p:cNvPr id="214" name="Google Shape;214;p32"/>
          <p:cNvSpPr txBox="1"/>
          <p:nvPr/>
        </p:nvSpPr>
        <p:spPr>
          <a:xfrm>
            <a:off x="4127025" y="2723300"/>
            <a:ext cx="154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Cell </a:t>
            </a:r>
            <a:r>
              <a:rPr lang="en" sz="1800">
                <a:solidFill>
                  <a:schemeClr val="dk2"/>
                </a:solidFill>
              </a:rPr>
              <a:t>transport</a:t>
            </a:r>
            <a:r>
              <a:rPr lang="en" sz="1800">
                <a:solidFill>
                  <a:schemeClr val="dk2"/>
                </a:solidFill>
              </a:rPr>
              <a:t> GO terms</a:t>
            </a:r>
            <a:endParaRPr sz="1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3"/>
          <p:cNvPicPr preferRelativeResize="0"/>
          <p:nvPr/>
        </p:nvPicPr>
        <p:blipFill>
          <a:blip r:embed="rId3">
            <a:alphaModFix/>
          </a:blip>
          <a:stretch>
            <a:fillRect/>
          </a:stretch>
        </p:blipFill>
        <p:spPr>
          <a:xfrm>
            <a:off x="1195675" y="1861250"/>
            <a:ext cx="6752650" cy="2666875"/>
          </a:xfrm>
          <a:prstGeom prst="rect">
            <a:avLst/>
          </a:prstGeom>
          <a:noFill/>
          <a:ln>
            <a:noFill/>
          </a:ln>
        </p:spPr>
      </p:pic>
      <p:sp>
        <p:nvSpPr>
          <p:cNvPr id="220" name="Google Shape;220;p33"/>
          <p:cNvSpPr txBox="1"/>
          <p:nvPr/>
        </p:nvSpPr>
        <p:spPr>
          <a:xfrm>
            <a:off x="0" y="4778225"/>
            <a:ext cx="22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Created on BioRender</a:t>
            </a:r>
            <a:endParaRPr sz="1200">
              <a:solidFill>
                <a:schemeClr val="dk2"/>
              </a:solidFill>
            </a:endParaRPr>
          </a:p>
        </p:txBody>
      </p:sp>
      <p:sp>
        <p:nvSpPr>
          <p:cNvPr id="221" name="Google Shape;221;p33"/>
          <p:cNvSpPr txBox="1"/>
          <p:nvPr/>
        </p:nvSpPr>
        <p:spPr>
          <a:xfrm>
            <a:off x="128100" y="16750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Embryonic Yolk Sac Data Annotation For Pseuodotime Trajectory</a:t>
            </a:r>
            <a:endParaRPr b="1" sz="20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2497025" y="917998"/>
            <a:ext cx="3263950" cy="1289050"/>
          </a:xfrm>
          <a:prstGeom prst="rect">
            <a:avLst/>
          </a:prstGeom>
          <a:noFill/>
          <a:ln>
            <a:noFill/>
          </a:ln>
        </p:spPr>
      </p:pic>
      <p:pic>
        <p:nvPicPr>
          <p:cNvPr id="227" name="Google Shape;227;p34"/>
          <p:cNvPicPr preferRelativeResize="0"/>
          <p:nvPr/>
        </p:nvPicPr>
        <p:blipFill>
          <a:blip r:embed="rId4">
            <a:alphaModFix/>
          </a:blip>
          <a:stretch>
            <a:fillRect/>
          </a:stretch>
        </p:blipFill>
        <p:spPr>
          <a:xfrm>
            <a:off x="1618075" y="2310350"/>
            <a:ext cx="5021849" cy="2683250"/>
          </a:xfrm>
          <a:prstGeom prst="rect">
            <a:avLst/>
          </a:prstGeom>
          <a:noFill/>
          <a:ln>
            <a:noFill/>
          </a:ln>
        </p:spPr>
      </p:pic>
      <p:pic>
        <p:nvPicPr>
          <p:cNvPr id="228" name="Google Shape;228;p34"/>
          <p:cNvPicPr preferRelativeResize="0"/>
          <p:nvPr/>
        </p:nvPicPr>
        <p:blipFill>
          <a:blip r:embed="rId5">
            <a:alphaModFix/>
          </a:blip>
          <a:stretch>
            <a:fillRect/>
          </a:stretch>
        </p:blipFill>
        <p:spPr>
          <a:xfrm>
            <a:off x="6639925" y="2662100"/>
            <a:ext cx="1707116" cy="1289050"/>
          </a:xfrm>
          <a:prstGeom prst="rect">
            <a:avLst/>
          </a:prstGeom>
          <a:noFill/>
          <a:ln>
            <a:noFill/>
          </a:ln>
        </p:spPr>
      </p:pic>
      <p:sp>
        <p:nvSpPr>
          <p:cNvPr id="229" name="Google Shape;229;p34"/>
          <p:cNvSpPr txBox="1"/>
          <p:nvPr/>
        </p:nvSpPr>
        <p:spPr>
          <a:xfrm>
            <a:off x="128100" y="16750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Distribution of Cell Types in Yolk Sac Data Based on Carnegie Stage</a:t>
            </a:r>
            <a:endParaRPr b="1"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txBox="1"/>
          <p:nvPr/>
        </p:nvSpPr>
        <p:spPr>
          <a:xfrm>
            <a:off x="152400" y="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Does Pseudotime Trajectory Analysis Model Hematopoiesis?</a:t>
            </a:r>
            <a:endParaRPr b="1" sz="2000">
              <a:solidFill>
                <a:schemeClr val="dk1"/>
              </a:solidFill>
            </a:endParaRPr>
          </a:p>
        </p:txBody>
      </p:sp>
      <p:pic>
        <p:nvPicPr>
          <p:cNvPr id="235" name="Google Shape;235;p35"/>
          <p:cNvPicPr preferRelativeResize="0"/>
          <p:nvPr/>
        </p:nvPicPr>
        <p:blipFill>
          <a:blip r:embed="rId3">
            <a:alphaModFix/>
          </a:blip>
          <a:stretch>
            <a:fillRect/>
          </a:stretch>
        </p:blipFill>
        <p:spPr>
          <a:xfrm>
            <a:off x="601363" y="842100"/>
            <a:ext cx="7941263" cy="414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nvSpPr>
        <p:spPr>
          <a:xfrm>
            <a:off x="152400" y="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Does Pseudotime Trajectory Is Able to Capture Expected Mast </a:t>
            </a:r>
            <a:r>
              <a:rPr b="1" lang="en" sz="2000">
                <a:solidFill>
                  <a:schemeClr val="dk1"/>
                </a:solidFill>
              </a:rPr>
              <a:t>Differentiation</a:t>
            </a:r>
            <a:r>
              <a:rPr b="1" lang="en" sz="2000">
                <a:solidFill>
                  <a:schemeClr val="dk1"/>
                </a:solidFill>
              </a:rPr>
              <a:t> Pathway</a:t>
            </a:r>
            <a:endParaRPr b="1" sz="2000">
              <a:solidFill>
                <a:schemeClr val="dk1"/>
              </a:solidFill>
            </a:endParaRPr>
          </a:p>
        </p:txBody>
      </p:sp>
      <p:pic>
        <p:nvPicPr>
          <p:cNvPr id="241" name="Google Shape;241;p36"/>
          <p:cNvPicPr preferRelativeResize="0"/>
          <p:nvPr/>
        </p:nvPicPr>
        <p:blipFill>
          <a:blip r:embed="rId3">
            <a:alphaModFix/>
          </a:blip>
          <a:stretch>
            <a:fillRect/>
          </a:stretch>
        </p:blipFill>
        <p:spPr>
          <a:xfrm>
            <a:off x="78525" y="1418900"/>
            <a:ext cx="4465725" cy="2492426"/>
          </a:xfrm>
          <a:prstGeom prst="rect">
            <a:avLst/>
          </a:prstGeom>
          <a:noFill/>
          <a:ln>
            <a:noFill/>
          </a:ln>
        </p:spPr>
      </p:pic>
      <p:pic>
        <p:nvPicPr>
          <p:cNvPr id="242" name="Google Shape;242;p36"/>
          <p:cNvPicPr preferRelativeResize="0"/>
          <p:nvPr/>
        </p:nvPicPr>
        <p:blipFill>
          <a:blip r:embed="rId4">
            <a:alphaModFix/>
          </a:blip>
          <a:stretch>
            <a:fillRect/>
          </a:stretch>
        </p:blipFill>
        <p:spPr>
          <a:xfrm>
            <a:off x="4527425" y="1418900"/>
            <a:ext cx="4465725" cy="2492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7"/>
          <p:cNvPicPr preferRelativeResize="0"/>
          <p:nvPr/>
        </p:nvPicPr>
        <p:blipFill>
          <a:blip r:embed="rId3">
            <a:alphaModFix/>
          </a:blip>
          <a:stretch>
            <a:fillRect/>
          </a:stretch>
        </p:blipFill>
        <p:spPr>
          <a:xfrm>
            <a:off x="0" y="1098800"/>
            <a:ext cx="7741599" cy="4044699"/>
          </a:xfrm>
          <a:prstGeom prst="rect">
            <a:avLst/>
          </a:prstGeom>
          <a:noFill/>
          <a:ln>
            <a:noFill/>
          </a:ln>
        </p:spPr>
      </p:pic>
      <p:pic>
        <p:nvPicPr>
          <p:cNvPr id="248" name="Google Shape;248;p37"/>
          <p:cNvPicPr preferRelativeResize="0"/>
          <p:nvPr/>
        </p:nvPicPr>
        <p:blipFill>
          <a:blip r:embed="rId4">
            <a:alphaModFix/>
          </a:blip>
          <a:stretch>
            <a:fillRect/>
          </a:stretch>
        </p:blipFill>
        <p:spPr>
          <a:xfrm>
            <a:off x="6403076" y="1352500"/>
            <a:ext cx="2630501" cy="1038875"/>
          </a:xfrm>
          <a:prstGeom prst="rect">
            <a:avLst/>
          </a:prstGeom>
          <a:noFill/>
          <a:ln>
            <a:noFill/>
          </a:ln>
        </p:spPr>
      </p:pic>
      <p:sp>
        <p:nvSpPr>
          <p:cNvPr id="249" name="Google Shape;249;p37"/>
          <p:cNvSpPr txBox="1"/>
          <p:nvPr/>
        </p:nvSpPr>
        <p:spPr>
          <a:xfrm>
            <a:off x="241350" y="16945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Cells Within Yolk Sac Data Follow Expected Trends in Pseudotime Analysis </a:t>
            </a:r>
            <a:endParaRPr b="1" sz="20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pic>
        <p:nvPicPr>
          <p:cNvPr id="254" name="Google Shape;254;p38"/>
          <p:cNvPicPr preferRelativeResize="0"/>
          <p:nvPr/>
        </p:nvPicPr>
        <p:blipFill>
          <a:blip r:embed="rId3">
            <a:alphaModFix/>
          </a:blip>
          <a:stretch>
            <a:fillRect/>
          </a:stretch>
        </p:blipFill>
        <p:spPr>
          <a:xfrm>
            <a:off x="0" y="948300"/>
            <a:ext cx="7624509" cy="3983524"/>
          </a:xfrm>
          <a:prstGeom prst="rect">
            <a:avLst/>
          </a:prstGeom>
          <a:noFill/>
          <a:ln>
            <a:noFill/>
          </a:ln>
        </p:spPr>
      </p:pic>
      <p:pic>
        <p:nvPicPr>
          <p:cNvPr id="255" name="Google Shape;255;p38"/>
          <p:cNvPicPr preferRelativeResize="0"/>
          <p:nvPr/>
        </p:nvPicPr>
        <p:blipFill>
          <a:blip r:embed="rId4">
            <a:alphaModFix/>
          </a:blip>
          <a:stretch>
            <a:fillRect/>
          </a:stretch>
        </p:blipFill>
        <p:spPr>
          <a:xfrm>
            <a:off x="6312750" y="995350"/>
            <a:ext cx="2754325" cy="1087775"/>
          </a:xfrm>
          <a:prstGeom prst="rect">
            <a:avLst/>
          </a:prstGeom>
          <a:noFill/>
          <a:ln>
            <a:noFill/>
          </a:ln>
        </p:spPr>
      </p:pic>
      <p:sp>
        <p:nvSpPr>
          <p:cNvPr id="256" name="Google Shape;256;p38"/>
          <p:cNvSpPr txBox="1"/>
          <p:nvPr/>
        </p:nvSpPr>
        <p:spPr>
          <a:xfrm>
            <a:off x="241350" y="98525"/>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Cells Within Yolk Sac Data Follow Expected Trends in Pesudotime Analysis </a:t>
            </a:r>
            <a:endParaRPr b="1" sz="2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9"/>
          <p:cNvPicPr preferRelativeResize="0"/>
          <p:nvPr/>
        </p:nvPicPr>
        <p:blipFill>
          <a:blip r:embed="rId3">
            <a:alphaModFix/>
          </a:blip>
          <a:stretch>
            <a:fillRect/>
          </a:stretch>
        </p:blipFill>
        <p:spPr>
          <a:xfrm>
            <a:off x="951450" y="930075"/>
            <a:ext cx="7490452" cy="3913474"/>
          </a:xfrm>
          <a:prstGeom prst="rect">
            <a:avLst/>
          </a:prstGeom>
          <a:noFill/>
          <a:ln>
            <a:noFill/>
          </a:ln>
        </p:spPr>
      </p:pic>
      <p:sp>
        <p:nvSpPr>
          <p:cNvPr id="262" name="Google Shape;262;p39"/>
          <p:cNvSpPr txBox="1"/>
          <p:nvPr/>
        </p:nvSpPr>
        <p:spPr>
          <a:xfrm>
            <a:off x="241350" y="108525"/>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Samples Separate in Pseudotime Based on Carnegie Stage of Development But Do Not Completely Follow A Trend Based On Age </a:t>
            </a:r>
            <a:endParaRPr b="1"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 name="Shape 266"/>
        <p:cNvGrpSpPr/>
        <p:nvPr/>
      </p:nvGrpSpPr>
      <p:grpSpPr>
        <a:xfrm>
          <a:off x="0" y="0"/>
          <a:ext cx="0" cy="0"/>
          <a:chOff x="0" y="0"/>
          <a:chExt cx="0" cy="0"/>
        </a:xfrm>
      </p:grpSpPr>
      <p:pic>
        <p:nvPicPr>
          <p:cNvPr id="267" name="Google Shape;267;p40"/>
          <p:cNvPicPr preferRelativeResize="0"/>
          <p:nvPr/>
        </p:nvPicPr>
        <p:blipFill>
          <a:blip r:embed="rId3">
            <a:alphaModFix/>
          </a:blip>
          <a:stretch>
            <a:fillRect/>
          </a:stretch>
        </p:blipFill>
        <p:spPr>
          <a:xfrm>
            <a:off x="496675" y="777950"/>
            <a:ext cx="8052874" cy="4207299"/>
          </a:xfrm>
          <a:prstGeom prst="rect">
            <a:avLst/>
          </a:prstGeom>
          <a:noFill/>
          <a:ln>
            <a:noFill/>
          </a:ln>
        </p:spPr>
      </p:pic>
      <p:sp>
        <p:nvSpPr>
          <p:cNvPr id="268" name="Google Shape;268;p40"/>
          <p:cNvSpPr txBox="1"/>
          <p:nvPr/>
        </p:nvSpPr>
        <p:spPr>
          <a:xfrm>
            <a:off x="192450" y="8825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Samples separate in Pesudotime Based on Carnegie Stage of Development: But Do Not Completely Follow A Trend Based On Age </a:t>
            </a:r>
            <a:endParaRPr b="1"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pic>
        <p:nvPicPr>
          <p:cNvPr id="273" name="Google Shape;273;p41"/>
          <p:cNvPicPr preferRelativeResize="0"/>
          <p:nvPr/>
        </p:nvPicPr>
        <p:blipFill>
          <a:blip r:embed="rId3">
            <a:alphaModFix/>
          </a:blip>
          <a:stretch>
            <a:fillRect/>
          </a:stretch>
        </p:blipFill>
        <p:spPr>
          <a:xfrm>
            <a:off x="152400" y="525350"/>
            <a:ext cx="8839204" cy="4618139"/>
          </a:xfrm>
          <a:prstGeom prst="rect">
            <a:avLst/>
          </a:prstGeom>
          <a:noFill/>
          <a:ln>
            <a:noFill/>
          </a:ln>
        </p:spPr>
      </p:pic>
      <p:sp>
        <p:nvSpPr>
          <p:cNvPr id="274" name="Google Shape;274;p41"/>
          <p:cNvSpPr txBox="1"/>
          <p:nvPr/>
        </p:nvSpPr>
        <p:spPr>
          <a:xfrm>
            <a:off x="152400" y="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Does Pseudotime Trajectory Analysis Model </a:t>
            </a:r>
            <a:r>
              <a:rPr b="1" lang="en" sz="2000">
                <a:solidFill>
                  <a:schemeClr val="dk1"/>
                </a:solidFill>
              </a:rPr>
              <a:t>Hematopoiesis</a:t>
            </a:r>
            <a:r>
              <a:rPr b="1" lang="en" sz="2000">
                <a:solidFill>
                  <a:schemeClr val="dk1"/>
                </a:solidFill>
              </a:rPr>
              <a:t>?</a:t>
            </a:r>
            <a:endParaRPr b="1"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1397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Background: Mast Cell Development </a:t>
            </a:r>
            <a:endParaRPr b="1" sz="3000"/>
          </a:p>
        </p:txBody>
      </p:sp>
      <p:pic>
        <p:nvPicPr>
          <p:cNvPr id="72" name="Google Shape;72;p15"/>
          <p:cNvPicPr preferRelativeResize="0"/>
          <p:nvPr/>
        </p:nvPicPr>
        <p:blipFill rotWithShape="1">
          <a:blip r:embed="rId3">
            <a:alphaModFix/>
          </a:blip>
          <a:srcRect b="0" l="0" r="49887" t="0"/>
          <a:stretch/>
        </p:blipFill>
        <p:spPr>
          <a:xfrm>
            <a:off x="684625" y="712425"/>
            <a:ext cx="3050348" cy="4282901"/>
          </a:xfrm>
          <a:prstGeom prst="rect">
            <a:avLst/>
          </a:prstGeom>
          <a:noFill/>
          <a:ln>
            <a:noFill/>
          </a:ln>
        </p:spPr>
      </p:pic>
      <p:pic>
        <p:nvPicPr>
          <p:cNvPr id="73" name="Google Shape;73;p15"/>
          <p:cNvPicPr preferRelativeResize="0"/>
          <p:nvPr/>
        </p:nvPicPr>
        <p:blipFill>
          <a:blip r:embed="rId4">
            <a:alphaModFix/>
          </a:blip>
          <a:stretch>
            <a:fillRect/>
          </a:stretch>
        </p:blipFill>
        <p:spPr>
          <a:xfrm>
            <a:off x="4571999" y="1165513"/>
            <a:ext cx="3707426" cy="3427675"/>
          </a:xfrm>
          <a:prstGeom prst="rect">
            <a:avLst/>
          </a:prstGeom>
          <a:noFill/>
          <a:ln>
            <a:noFill/>
          </a:ln>
        </p:spPr>
      </p:pic>
      <p:sp>
        <p:nvSpPr>
          <p:cNvPr id="74" name="Google Shape;74;p15"/>
          <p:cNvSpPr txBox="1"/>
          <p:nvPr>
            <p:ph type="title"/>
          </p:nvPr>
        </p:nvSpPr>
        <p:spPr>
          <a:xfrm>
            <a:off x="1234975" y="4817150"/>
            <a:ext cx="2325600" cy="2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00"/>
              <a:t>Bosveld, Guth, &amp; Pundir., </a:t>
            </a:r>
            <a:r>
              <a:rPr i="1" lang="en" sz="900"/>
              <a:t>Cells </a:t>
            </a:r>
            <a:r>
              <a:rPr lang="en" sz="900"/>
              <a:t>2023</a:t>
            </a:r>
            <a:r>
              <a:rPr b="1" lang="en" sz="3000"/>
              <a:t> </a:t>
            </a:r>
            <a:endParaRPr b="1" sz="3000"/>
          </a:p>
        </p:txBody>
      </p:sp>
      <p:sp>
        <p:nvSpPr>
          <p:cNvPr id="75" name="Google Shape;75;p15"/>
          <p:cNvSpPr txBox="1"/>
          <p:nvPr>
            <p:ph type="title"/>
          </p:nvPr>
        </p:nvSpPr>
        <p:spPr>
          <a:xfrm>
            <a:off x="5873250" y="4875600"/>
            <a:ext cx="2325600" cy="26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00"/>
              <a:t>Drissen, et al., S</a:t>
            </a:r>
            <a:r>
              <a:rPr i="1" lang="en" sz="900"/>
              <a:t>cience immunology</a:t>
            </a:r>
            <a:r>
              <a:rPr lang="en" sz="900"/>
              <a:t> 2019</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nvSpPr>
        <p:spPr>
          <a:xfrm>
            <a:off x="152400" y="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Pseudotime Trajectory of Yolk Sac Data Follows Expected Trajectory </a:t>
            </a:r>
            <a:endParaRPr b="1" sz="2000">
              <a:solidFill>
                <a:schemeClr val="dk1"/>
              </a:solidFill>
            </a:endParaRPr>
          </a:p>
        </p:txBody>
      </p:sp>
      <p:pic>
        <p:nvPicPr>
          <p:cNvPr id="280" name="Google Shape;280;p42"/>
          <p:cNvPicPr preferRelativeResize="0"/>
          <p:nvPr/>
        </p:nvPicPr>
        <p:blipFill>
          <a:blip r:embed="rId3">
            <a:alphaModFix/>
          </a:blip>
          <a:stretch>
            <a:fillRect/>
          </a:stretch>
        </p:blipFill>
        <p:spPr>
          <a:xfrm>
            <a:off x="152400" y="994500"/>
            <a:ext cx="3497013" cy="4148998"/>
          </a:xfrm>
          <a:prstGeom prst="rect">
            <a:avLst/>
          </a:prstGeom>
          <a:noFill/>
          <a:ln>
            <a:noFill/>
          </a:ln>
        </p:spPr>
      </p:pic>
      <p:pic>
        <p:nvPicPr>
          <p:cNvPr id="281" name="Google Shape;281;p42"/>
          <p:cNvPicPr preferRelativeResize="0"/>
          <p:nvPr/>
        </p:nvPicPr>
        <p:blipFill>
          <a:blip r:embed="rId4">
            <a:alphaModFix/>
          </a:blip>
          <a:stretch>
            <a:fillRect/>
          </a:stretch>
        </p:blipFill>
        <p:spPr>
          <a:xfrm>
            <a:off x="3832213" y="994500"/>
            <a:ext cx="5189786" cy="36844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a:off x="342100" y="816526"/>
            <a:ext cx="8281902" cy="4326976"/>
          </a:xfrm>
          <a:prstGeom prst="rect">
            <a:avLst/>
          </a:prstGeom>
          <a:noFill/>
          <a:ln>
            <a:noFill/>
          </a:ln>
        </p:spPr>
      </p:pic>
      <p:sp>
        <p:nvSpPr>
          <p:cNvPr id="287" name="Google Shape;287;p43"/>
          <p:cNvSpPr txBox="1"/>
          <p:nvPr/>
        </p:nvSpPr>
        <p:spPr>
          <a:xfrm>
            <a:off x="152400" y="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Pseudotime Trajectory of Yolk Sac Data Follows Expected Trajectory </a:t>
            </a:r>
            <a:endParaRPr b="1" sz="20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pic>
        <p:nvPicPr>
          <p:cNvPr id="292" name="Google Shape;292;p44"/>
          <p:cNvPicPr preferRelativeResize="0"/>
          <p:nvPr/>
        </p:nvPicPr>
        <p:blipFill rotWithShape="1">
          <a:blip r:embed="rId3">
            <a:alphaModFix/>
          </a:blip>
          <a:srcRect b="52653" l="0" r="0" t="0"/>
          <a:stretch/>
        </p:blipFill>
        <p:spPr>
          <a:xfrm>
            <a:off x="54175" y="1361075"/>
            <a:ext cx="9143999" cy="2421347"/>
          </a:xfrm>
          <a:prstGeom prst="rect">
            <a:avLst/>
          </a:prstGeom>
          <a:noFill/>
          <a:ln>
            <a:noFill/>
          </a:ln>
        </p:spPr>
      </p:pic>
      <p:sp>
        <p:nvSpPr>
          <p:cNvPr id="293" name="Google Shape;293;p44"/>
          <p:cNvSpPr txBox="1"/>
          <p:nvPr/>
        </p:nvSpPr>
        <p:spPr>
          <a:xfrm>
            <a:off x="241350" y="246325"/>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Interesting Finding: Seurat Anchors Clustering give a much different output</a:t>
            </a:r>
            <a:r>
              <a:rPr b="1" lang="en" sz="2000">
                <a:solidFill>
                  <a:schemeClr val="dk1"/>
                </a:solidFill>
              </a:rPr>
              <a:t>.</a:t>
            </a:r>
            <a:endParaRPr b="1" sz="20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45"/>
          <p:cNvSpPr txBox="1"/>
          <p:nvPr/>
        </p:nvSpPr>
        <p:spPr>
          <a:xfrm>
            <a:off x="241350" y="84200"/>
            <a:ext cx="8661300" cy="6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rPr>
              <a:t>Subset</a:t>
            </a:r>
            <a:r>
              <a:rPr b="1" lang="en" sz="2000">
                <a:solidFill>
                  <a:schemeClr val="dk1"/>
                </a:solidFill>
              </a:rPr>
              <a:t> of Mast Cells and Progenitors Show No Clear Difference Based on Stage of Development </a:t>
            </a:r>
            <a:endParaRPr b="1" sz="2000">
              <a:solidFill>
                <a:schemeClr val="dk1"/>
              </a:solidFill>
            </a:endParaRPr>
          </a:p>
        </p:txBody>
      </p:sp>
      <p:pic>
        <p:nvPicPr>
          <p:cNvPr id="299" name="Google Shape;299;p45"/>
          <p:cNvPicPr preferRelativeResize="0"/>
          <p:nvPr/>
        </p:nvPicPr>
        <p:blipFill>
          <a:blip r:embed="rId3">
            <a:alphaModFix/>
          </a:blip>
          <a:stretch>
            <a:fillRect/>
          </a:stretch>
        </p:blipFill>
        <p:spPr>
          <a:xfrm>
            <a:off x="871850" y="936025"/>
            <a:ext cx="3657364" cy="3902675"/>
          </a:xfrm>
          <a:prstGeom prst="rect">
            <a:avLst/>
          </a:prstGeom>
          <a:noFill/>
          <a:ln>
            <a:noFill/>
          </a:ln>
        </p:spPr>
      </p:pic>
      <p:pic>
        <p:nvPicPr>
          <p:cNvPr id="300" name="Google Shape;300;p45"/>
          <p:cNvPicPr preferRelativeResize="0"/>
          <p:nvPr/>
        </p:nvPicPr>
        <p:blipFill>
          <a:blip r:embed="rId4">
            <a:alphaModFix/>
          </a:blip>
          <a:stretch>
            <a:fillRect/>
          </a:stretch>
        </p:blipFill>
        <p:spPr>
          <a:xfrm>
            <a:off x="4924814" y="936025"/>
            <a:ext cx="3495682" cy="3902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a:t>
            </a:r>
            <a:endParaRPr/>
          </a:p>
        </p:txBody>
      </p:sp>
      <p:sp>
        <p:nvSpPr>
          <p:cNvPr id="306" name="Google Shape;30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Chromatin associated proteins enriched in clusters 1 &amp; 0 (DIDO1, SUPT, </a:t>
            </a:r>
            <a:r>
              <a:rPr lang="en"/>
              <a:t>BRCA2, etc.) </a:t>
            </a:r>
            <a:endParaRPr/>
          </a:p>
          <a:p>
            <a:pPr indent="-317500" lvl="1" marL="914400" rtl="0" algn="l">
              <a:spcBef>
                <a:spcPts val="0"/>
              </a:spcBef>
              <a:spcAft>
                <a:spcPts val="0"/>
              </a:spcAft>
              <a:buSzPts val="1400"/>
              <a:buChar char="○"/>
            </a:pPr>
            <a:r>
              <a:rPr lang="en"/>
              <a:t>Might suggest cells annotated as mast cells were progenitors / less differentiated in the embryonic dataset.</a:t>
            </a:r>
            <a:endParaRPr/>
          </a:p>
          <a:p>
            <a:pPr indent="-342900" lvl="0" marL="457200" rtl="0" algn="l">
              <a:spcBef>
                <a:spcPts val="0"/>
              </a:spcBef>
              <a:spcAft>
                <a:spcPts val="0"/>
              </a:spcAft>
              <a:buSzPts val="1800"/>
              <a:buChar char="●"/>
            </a:pPr>
            <a:r>
              <a:rPr lang="en"/>
              <a:t>We were able to do pseudotime analysis to map hematopoiesis of mast cells.</a:t>
            </a:r>
            <a:endParaRPr/>
          </a:p>
          <a:p>
            <a:pPr indent="-317500" lvl="1" marL="914400" rtl="0" algn="l">
              <a:spcBef>
                <a:spcPts val="0"/>
              </a:spcBef>
              <a:spcAft>
                <a:spcPts val="0"/>
              </a:spcAft>
              <a:buSzPts val="1400"/>
              <a:buChar char="○"/>
            </a:pPr>
            <a:r>
              <a:rPr lang="en"/>
              <a:t>The more </a:t>
            </a:r>
            <a:r>
              <a:rPr lang="en"/>
              <a:t>primitive cells did not seem to be closely related to MCs?</a:t>
            </a:r>
            <a:endParaRPr/>
          </a:p>
          <a:p>
            <a:pPr indent="-317500" lvl="1" marL="914400" rtl="0" algn="l">
              <a:spcBef>
                <a:spcPts val="0"/>
              </a:spcBef>
              <a:spcAft>
                <a:spcPts val="0"/>
              </a:spcAft>
              <a:buSzPts val="1400"/>
              <a:buChar char="○"/>
            </a:pPr>
            <a:r>
              <a:rPr lang="en"/>
              <a:t>If primitive hspcs are connected to MC lineage fate there seems to be an intermediate state that is missing in the pseudotime plot.</a:t>
            </a:r>
            <a:endParaRPr/>
          </a:p>
          <a:p>
            <a:pPr indent="-342900" lvl="0" marL="457200" rtl="0" algn="l">
              <a:spcBef>
                <a:spcPts val="0"/>
              </a:spcBef>
              <a:spcAft>
                <a:spcPts val="0"/>
              </a:spcAft>
              <a:buSzPts val="1800"/>
              <a:buChar char="●"/>
            </a:pPr>
            <a:r>
              <a:rPr lang="en"/>
              <a:t>Small subsets of two </a:t>
            </a:r>
            <a:r>
              <a:rPr lang="en"/>
              <a:t>separate</a:t>
            </a:r>
            <a:r>
              <a:rPr lang="en"/>
              <a:t> data sets</a:t>
            </a:r>
            <a:endParaRPr/>
          </a:p>
          <a:p>
            <a:pPr indent="-317500" lvl="1" marL="914400" rtl="0" algn="l">
              <a:spcBef>
                <a:spcPts val="0"/>
              </a:spcBef>
              <a:spcAft>
                <a:spcPts val="0"/>
              </a:spcAft>
              <a:buSzPts val="1400"/>
              <a:buChar char="○"/>
            </a:pPr>
            <a:r>
              <a:rPr lang="en"/>
              <a:t>Could have done a whole project on QC!</a:t>
            </a:r>
            <a:endParaRPr/>
          </a:p>
          <a:p>
            <a:pPr indent="0" lvl="0" marL="45720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 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3">
            <a:alphaModFix/>
          </a:blip>
          <a:srcRect b="12205" l="0" r="0" t="9754"/>
          <a:stretch/>
        </p:blipFill>
        <p:spPr>
          <a:xfrm>
            <a:off x="0" y="973475"/>
            <a:ext cx="9144003" cy="3804755"/>
          </a:xfrm>
          <a:prstGeom prst="rect">
            <a:avLst/>
          </a:prstGeom>
          <a:noFill/>
          <a:ln>
            <a:noFill/>
          </a:ln>
        </p:spPr>
      </p:pic>
      <p:sp>
        <p:nvSpPr>
          <p:cNvPr id="81" name="Google Shape;81;p16"/>
          <p:cNvSpPr txBox="1"/>
          <p:nvPr>
            <p:ph type="title"/>
          </p:nvPr>
        </p:nvSpPr>
        <p:spPr>
          <a:xfrm>
            <a:off x="3127050" y="221875"/>
            <a:ext cx="2889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Project Goals</a:t>
            </a:r>
            <a:endParaRPr b="1" sz="3000"/>
          </a:p>
        </p:txBody>
      </p:sp>
      <p:sp>
        <p:nvSpPr>
          <p:cNvPr id="82" name="Google Shape;82;p16"/>
          <p:cNvSpPr/>
          <p:nvPr/>
        </p:nvSpPr>
        <p:spPr>
          <a:xfrm>
            <a:off x="1744200" y="93225"/>
            <a:ext cx="5655600" cy="643800"/>
          </a:xfrm>
          <a:prstGeom prst="roundRect">
            <a:avLst>
              <a:gd fmla="val 16667" name="adj"/>
            </a:avLst>
          </a:prstGeom>
          <a:solidFill>
            <a:srgbClr val="FFF2CC"/>
          </a:solidFill>
          <a:ln cap="flat" cmpd="sng" w="381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Hypothesis</a:t>
            </a:r>
            <a:endParaRPr sz="3000"/>
          </a:p>
        </p:txBody>
      </p:sp>
      <p:sp>
        <p:nvSpPr>
          <p:cNvPr id="83" name="Google Shape;83;p16"/>
          <p:cNvSpPr txBox="1"/>
          <p:nvPr/>
        </p:nvSpPr>
        <p:spPr>
          <a:xfrm>
            <a:off x="0" y="4778225"/>
            <a:ext cx="22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Created on BioRender</a:t>
            </a:r>
            <a:endParaRPr sz="1200">
              <a:solidFill>
                <a:schemeClr val="dk2"/>
              </a:solidFill>
            </a:endParaRPr>
          </a:p>
        </p:txBody>
      </p:sp>
      <p:pic>
        <p:nvPicPr>
          <p:cNvPr id="84" name="Google Shape;84;p16"/>
          <p:cNvPicPr preferRelativeResize="0"/>
          <p:nvPr/>
        </p:nvPicPr>
        <p:blipFill rotWithShape="1">
          <a:blip r:embed="rId4">
            <a:alphaModFix/>
          </a:blip>
          <a:srcRect b="0" l="11502" r="12068" t="9788"/>
          <a:stretch/>
        </p:blipFill>
        <p:spPr>
          <a:xfrm>
            <a:off x="1762125" y="899238"/>
            <a:ext cx="5619748" cy="4081175"/>
          </a:xfrm>
          <a:prstGeom prst="rect">
            <a:avLst/>
          </a:prstGeom>
          <a:noFill/>
          <a:ln cap="flat" cmpd="sng" w="38100">
            <a:solidFill>
              <a:srgbClr val="BF9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1"/>
                                        </p:tgtEl>
                                      </p:cBhvr>
                                    </p:animEffect>
                                    <p:set>
                                      <p:cBhvr>
                                        <p:cTn dur="1" fill="hold">
                                          <p:stCondLst>
                                            <p:cond delay="1000"/>
                                          </p:stCondLst>
                                        </p:cTn>
                                        <p:tgtEl>
                                          <p:spTgt spid="8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0"/>
                                        </p:tgtEl>
                                      </p:cBhvr>
                                    </p:animEffect>
                                    <p:set>
                                      <p:cBhvr>
                                        <p:cTn dur="1" fill="hold">
                                          <p:stCondLst>
                                            <p:cond delay="1000"/>
                                          </p:stCondLst>
                                        </p:cTn>
                                        <p:tgtEl>
                                          <p:spTgt spid="8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3">
            <a:alphaModFix/>
          </a:blip>
          <a:srcRect b="6254" l="0" r="0" t="2437"/>
          <a:stretch/>
        </p:blipFill>
        <p:spPr>
          <a:xfrm>
            <a:off x="427213" y="874850"/>
            <a:ext cx="8289577" cy="4035950"/>
          </a:xfrm>
          <a:prstGeom prst="rect">
            <a:avLst/>
          </a:prstGeom>
          <a:noFill/>
          <a:ln>
            <a:noFill/>
          </a:ln>
        </p:spPr>
      </p:pic>
      <p:sp>
        <p:nvSpPr>
          <p:cNvPr id="90" name="Google Shape;90;p17"/>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Data Overview</a:t>
            </a:r>
            <a:endParaRPr b="1" sz="3000"/>
          </a:p>
        </p:txBody>
      </p:sp>
      <p:sp>
        <p:nvSpPr>
          <p:cNvPr id="91" name="Google Shape;91;p17"/>
          <p:cNvSpPr txBox="1"/>
          <p:nvPr/>
        </p:nvSpPr>
        <p:spPr>
          <a:xfrm>
            <a:off x="104400" y="4706950"/>
            <a:ext cx="22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Created on BioRender</a:t>
            </a:r>
            <a:endParaRPr sz="1200">
              <a:solidFill>
                <a:schemeClr val="dk2"/>
              </a:solidFill>
            </a:endParaRPr>
          </a:p>
        </p:txBody>
      </p:sp>
      <p:sp>
        <p:nvSpPr>
          <p:cNvPr id="92" name="Google Shape;92;p17"/>
          <p:cNvSpPr txBox="1"/>
          <p:nvPr/>
        </p:nvSpPr>
        <p:spPr>
          <a:xfrm>
            <a:off x="1243000" y="557200"/>
            <a:ext cx="13020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FCE5CD"/>
                </a:highlight>
              </a:rPr>
              <a:t>h5ad</a:t>
            </a:r>
            <a:endParaRPr sz="1800">
              <a:solidFill>
                <a:schemeClr val="dk2"/>
              </a:solidFill>
              <a:highlight>
                <a:srgbClr val="FCE5CD"/>
              </a:highlight>
            </a:endParaRPr>
          </a:p>
        </p:txBody>
      </p:sp>
      <p:sp>
        <p:nvSpPr>
          <p:cNvPr id="93" name="Google Shape;93;p17"/>
          <p:cNvSpPr txBox="1"/>
          <p:nvPr/>
        </p:nvSpPr>
        <p:spPr>
          <a:xfrm>
            <a:off x="6667475" y="557200"/>
            <a:ext cx="13020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FCE5CD"/>
                </a:highlight>
              </a:rPr>
              <a:t>h5ad</a:t>
            </a:r>
            <a:endParaRPr sz="1800">
              <a:solidFill>
                <a:schemeClr val="dk2"/>
              </a:solidFill>
              <a:highlight>
                <a:srgbClr val="FCE5CD"/>
              </a:highlight>
            </a:endParaRPr>
          </a:p>
        </p:txBody>
      </p:sp>
      <p:sp>
        <p:nvSpPr>
          <p:cNvPr id="94" name="Google Shape;94;p17"/>
          <p:cNvSpPr txBox="1"/>
          <p:nvPr/>
        </p:nvSpPr>
        <p:spPr>
          <a:xfrm>
            <a:off x="3955238" y="569100"/>
            <a:ext cx="13020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highlight>
                  <a:srgbClr val="F4CCCC"/>
                </a:highlight>
              </a:rPr>
              <a:t>Seurat</a:t>
            </a:r>
            <a:endParaRPr sz="1800">
              <a:solidFill>
                <a:schemeClr val="dk2"/>
              </a:solidFill>
              <a:highlight>
                <a:srgbClr val="F4CCCC"/>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Analysis Workflow</a:t>
            </a:r>
            <a:endParaRPr b="1" sz="3000"/>
          </a:p>
        </p:txBody>
      </p:sp>
      <p:pic>
        <p:nvPicPr>
          <p:cNvPr id="100" name="Google Shape;100;p18"/>
          <p:cNvPicPr preferRelativeResize="0"/>
          <p:nvPr/>
        </p:nvPicPr>
        <p:blipFill rotWithShape="1">
          <a:blip r:embed="rId3">
            <a:alphaModFix/>
          </a:blip>
          <a:srcRect b="14398" l="0" r="0" t="0"/>
          <a:stretch/>
        </p:blipFill>
        <p:spPr>
          <a:xfrm>
            <a:off x="58300" y="985075"/>
            <a:ext cx="8991601" cy="39460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Analysis Workflow</a:t>
            </a:r>
            <a:endParaRPr b="1" sz="3000"/>
          </a:p>
        </p:txBody>
      </p:sp>
      <p:sp>
        <p:nvSpPr>
          <p:cNvPr id="106" name="Google Shape;106;p19"/>
          <p:cNvSpPr txBox="1"/>
          <p:nvPr/>
        </p:nvSpPr>
        <p:spPr>
          <a:xfrm>
            <a:off x="4448700" y="649625"/>
            <a:ext cx="43836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Purpose:</a:t>
            </a:r>
            <a:r>
              <a:rPr lang="en" sz="1800">
                <a:solidFill>
                  <a:schemeClr val="dk1"/>
                </a:solidFill>
              </a:rPr>
              <a:t> To Study Differences in DEGs Between Adult and Embryonic Mast Cells </a:t>
            </a:r>
            <a:endParaRPr sz="1800">
              <a:solidFill>
                <a:schemeClr val="dk1"/>
              </a:solidFill>
            </a:endParaRPr>
          </a:p>
        </p:txBody>
      </p:sp>
      <p:pic>
        <p:nvPicPr>
          <p:cNvPr id="107" name="Google Shape;107;p19"/>
          <p:cNvPicPr preferRelativeResize="0"/>
          <p:nvPr/>
        </p:nvPicPr>
        <p:blipFill rotWithShape="1">
          <a:blip r:embed="rId3">
            <a:alphaModFix/>
          </a:blip>
          <a:srcRect b="14398" l="0" r="0" t="0"/>
          <a:stretch/>
        </p:blipFill>
        <p:spPr>
          <a:xfrm>
            <a:off x="58300" y="985075"/>
            <a:ext cx="8991601" cy="3946052"/>
          </a:xfrm>
          <a:prstGeom prst="rect">
            <a:avLst/>
          </a:prstGeom>
          <a:noFill/>
          <a:ln>
            <a:noFill/>
          </a:ln>
        </p:spPr>
      </p:pic>
      <p:sp>
        <p:nvSpPr>
          <p:cNvPr id="108" name="Google Shape;108;p19"/>
          <p:cNvSpPr/>
          <p:nvPr/>
        </p:nvSpPr>
        <p:spPr>
          <a:xfrm>
            <a:off x="5105900" y="1465450"/>
            <a:ext cx="3191700" cy="121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Analysis Workflow</a:t>
            </a:r>
            <a:endParaRPr b="1" sz="3000"/>
          </a:p>
        </p:txBody>
      </p:sp>
      <p:sp>
        <p:nvSpPr>
          <p:cNvPr id="114" name="Google Shape;114;p20"/>
          <p:cNvSpPr txBox="1"/>
          <p:nvPr/>
        </p:nvSpPr>
        <p:spPr>
          <a:xfrm>
            <a:off x="4448700" y="649625"/>
            <a:ext cx="43836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Purpose:</a:t>
            </a:r>
            <a:r>
              <a:rPr lang="en" sz="1800">
                <a:solidFill>
                  <a:schemeClr val="dk1"/>
                </a:solidFill>
              </a:rPr>
              <a:t> To Study Differences in DEGs Between Adult and Embryonic Mast Cells </a:t>
            </a:r>
            <a:endParaRPr sz="1800">
              <a:solidFill>
                <a:schemeClr val="dk1"/>
              </a:solidFill>
            </a:endParaRPr>
          </a:p>
        </p:txBody>
      </p:sp>
      <p:sp>
        <p:nvSpPr>
          <p:cNvPr id="115" name="Google Shape;115;p20"/>
          <p:cNvSpPr txBox="1"/>
          <p:nvPr/>
        </p:nvSpPr>
        <p:spPr>
          <a:xfrm>
            <a:off x="4028800" y="4340375"/>
            <a:ext cx="50211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Purpose:</a:t>
            </a:r>
            <a:r>
              <a:rPr lang="en" sz="1800">
                <a:solidFill>
                  <a:schemeClr val="dk1"/>
                </a:solidFill>
              </a:rPr>
              <a:t> To Study Pathways and </a:t>
            </a:r>
            <a:r>
              <a:rPr lang="en" sz="1800">
                <a:solidFill>
                  <a:schemeClr val="dk1"/>
                </a:solidFill>
              </a:rPr>
              <a:t>Trajectories</a:t>
            </a:r>
            <a:r>
              <a:rPr lang="en" sz="1800">
                <a:solidFill>
                  <a:schemeClr val="dk1"/>
                </a:solidFill>
              </a:rPr>
              <a:t> in </a:t>
            </a:r>
            <a:r>
              <a:rPr lang="en" sz="1800">
                <a:solidFill>
                  <a:schemeClr val="dk1"/>
                </a:solidFill>
              </a:rPr>
              <a:t>Hematopoiesis</a:t>
            </a:r>
            <a:r>
              <a:rPr lang="en" sz="1800">
                <a:solidFill>
                  <a:schemeClr val="dk1"/>
                </a:solidFill>
              </a:rPr>
              <a:t> Related to Mast Cells </a:t>
            </a:r>
            <a:endParaRPr sz="1800">
              <a:solidFill>
                <a:schemeClr val="dk1"/>
              </a:solidFill>
            </a:endParaRPr>
          </a:p>
        </p:txBody>
      </p:sp>
      <p:pic>
        <p:nvPicPr>
          <p:cNvPr id="116" name="Google Shape;116;p20"/>
          <p:cNvPicPr preferRelativeResize="0"/>
          <p:nvPr/>
        </p:nvPicPr>
        <p:blipFill rotWithShape="1">
          <a:blip r:embed="rId3">
            <a:alphaModFix/>
          </a:blip>
          <a:srcRect b="14398" l="0" r="0" t="0"/>
          <a:stretch/>
        </p:blipFill>
        <p:spPr>
          <a:xfrm>
            <a:off x="58300" y="985075"/>
            <a:ext cx="8991601" cy="3946052"/>
          </a:xfrm>
          <a:prstGeom prst="rect">
            <a:avLst/>
          </a:prstGeom>
          <a:noFill/>
          <a:ln>
            <a:noFill/>
          </a:ln>
        </p:spPr>
      </p:pic>
      <p:sp>
        <p:nvSpPr>
          <p:cNvPr id="117" name="Google Shape;117;p20"/>
          <p:cNvSpPr/>
          <p:nvPr/>
        </p:nvSpPr>
        <p:spPr>
          <a:xfrm>
            <a:off x="5105900" y="1465450"/>
            <a:ext cx="3191700" cy="1212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0"/>
          <p:cNvSpPr/>
          <p:nvPr/>
        </p:nvSpPr>
        <p:spPr>
          <a:xfrm>
            <a:off x="5105900" y="3042050"/>
            <a:ext cx="3979800" cy="1212000"/>
          </a:xfrm>
          <a:prstGeom prst="rect">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1"/>
          <p:cNvPicPr preferRelativeResize="0"/>
          <p:nvPr/>
        </p:nvPicPr>
        <p:blipFill rotWithShape="1">
          <a:blip r:embed="rId3">
            <a:alphaModFix/>
          </a:blip>
          <a:srcRect b="-3145" l="0" r="48178" t="0"/>
          <a:stretch/>
        </p:blipFill>
        <p:spPr>
          <a:xfrm>
            <a:off x="0" y="1156350"/>
            <a:ext cx="4572926" cy="3312850"/>
          </a:xfrm>
          <a:prstGeom prst="rect">
            <a:avLst/>
          </a:prstGeom>
          <a:noFill/>
          <a:ln>
            <a:noFill/>
          </a:ln>
        </p:spPr>
      </p:pic>
      <p:sp>
        <p:nvSpPr>
          <p:cNvPr id="124" name="Google Shape;124;p21"/>
          <p:cNvSpPr txBox="1"/>
          <p:nvPr>
            <p:ph type="title"/>
          </p:nvPr>
        </p:nvSpPr>
        <p:spPr>
          <a:xfrm>
            <a:off x="187875" y="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t>Pre-processing</a:t>
            </a:r>
            <a:endParaRPr b="1" sz="3020"/>
          </a:p>
        </p:txBody>
      </p:sp>
      <p:pic>
        <p:nvPicPr>
          <p:cNvPr id="125" name="Google Shape;125;p21"/>
          <p:cNvPicPr preferRelativeResize="0"/>
          <p:nvPr/>
        </p:nvPicPr>
        <p:blipFill>
          <a:blip r:embed="rId4">
            <a:alphaModFix/>
          </a:blip>
          <a:stretch>
            <a:fillRect/>
          </a:stretch>
        </p:blipFill>
        <p:spPr>
          <a:xfrm>
            <a:off x="4325275" y="1308750"/>
            <a:ext cx="4742525" cy="310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